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71" r:id="rId16"/>
    <p:sldId id="272" r:id="rId17"/>
    <p:sldId id="258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FAE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76" autoAdjust="0"/>
    <p:restoredTop sz="94660"/>
  </p:normalViewPr>
  <p:slideViewPr>
    <p:cSldViewPr>
      <p:cViewPr varScale="1">
        <p:scale>
          <a:sx n="68" d="100"/>
          <a:sy n="68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68DB-3416-4839-B01C-ED533B5A3D7F}" type="datetimeFigureOut">
              <a:rPr lang="ru-RU" smtClean="0"/>
              <a:pPr/>
              <a:t>16.03.2017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99F2-378C-4649-99D4-3E96117954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68DB-3416-4839-B01C-ED533B5A3D7F}" type="datetimeFigureOut">
              <a:rPr lang="ru-RU" smtClean="0"/>
              <a:pPr/>
              <a:t>16.03.2017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99F2-378C-4649-99D4-3E96117954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68DB-3416-4839-B01C-ED533B5A3D7F}" type="datetimeFigureOut">
              <a:rPr lang="ru-RU" smtClean="0"/>
              <a:pPr/>
              <a:t>16.03.2017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99F2-378C-4649-99D4-3E96117954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68DB-3416-4839-B01C-ED533B5A3D7F}" type="datetimeFigureOut">
              <a:rPr lang="ru-RU" smtClean="0"/>
              <a:pPr/>
              <a:t>16.03.2017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99F2-378C-4649-99D4-3E96117954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68DB-3416-4839-B01C-ED533B5A3D7F}" type="datetimeFigureOut">
              <a:rPr lang="ru-RU" smtClean="0"/>
              <a:pPr/>
              <a:t>16.03.2017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99F2-378C-4649-99D4-3E96117954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68DB-3416-4839-B01C-ED533B5A3D7F}" type="datetimeFigureOut">
              <a:rPr lang="ru-RU" smtClean="0"/>
              <a:pPr/>
              <a:t>16.03.2017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99F2-378C-4649-99D4-3E96117954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68DB-3416-4839-B01C-ED533B5A3D7F}" type="datetimeFigureOut">
              <a:rPr lang="ru-RU" smtClean="0"/>
              <a:pPr/>
              <a:t>16.03.2017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99F2-378C-4649-99D4-3E96117954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68DB-3416-4839-B01C-ED533B5A3D7F}" type="datetimeFigureOut">
              <a:rPr lang="ru-RU" smtClean="0"/>
              <a:pPr/>
              <a:t>16.03.2017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99F2-378C-4649-99D4-3E96117954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68DB-3416-4839-B01C-ED533B5A3D7F}" type="datetimeFigureOut">
              <a:rPr lang="ru-RU" smtClean="0"/>
              <a:pPr/>
              <a:t>16.03.2017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99F2-378C-4649-99D4-3E96117954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68DB-3416-4839-B01C-ED533B5A3D7F}" type="datetimeFigureOut">
              <a:rPr lang="ru-RU" smtClean="0"/>
              <a:pPr/>
              <a:t>16.03.2017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99F2-378C-4649-99D4-3E96117954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68DB-3416-4839-B01C-ED533B5A3D7F}" type="datetimeFigureOut">
              <a:rPr lang="ru-RU" smtClean="0"/>
              <a:pPr/>
              <a:t>16.03.2017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99F2-378C-4649-99D4-3E96117954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168DB-3416-4839-B01C-ED533B5A3D7F}" type="datetimeFigureOut">
              <a:rPr lang="ru-RU" smtClean="0"/>
              <a:pPr/>
              <a:t>16.03.2017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A99F2-378C-4649-99D4-3E96117954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 userDrawn="1"/>
        </p:nvSpPr>
        <p:spPr>
          <a:xfrm>
            <a:off x="142844" y="142852"/>
            <a:ext cx="8858312" cy="6572296"/>
          </a:xfrm>
          <a:prstGeom prst="round2DiagRect">
            <a:avLst>
              <a:gd name="adj1" fmla="val 16667"/>
              <a:gd name="adj2" fmla="val 849"/>
            </a:avLst>
          </a:prstGeom>
          <a:solidFill>
            <a:srgbClr val="60FAE8">
              <a:alpha val="31000"/>
            </a:srgbClr>
          </a:solidFill>
          <a:ln w="57150">
            <a:solidFill>
              <a:srgbClr val="C0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 descr="gorod002_l.pn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311"/>
          <a:stretch>
            <a:fillRect/>
          </a:stretch>
        </p:blipFill>
        <p:spPr>
          <a:xfrm>
            <a:off x="0" y="5915012"/>
            <a:ext cx="1571636" cy="942988"/>
          </a:xfrm>
          <a:prstGeom prst="rect">
            <a:avLst/>
          </a:prstGeom>
        </p:spPr>
      </p:pic>
      <p:pic>
        <p:nvPicPr>
          <p:cNvPr id="11" name="Рисунок 10" descr="gorod005_l.png"/>
          <p:cNvPicPr>
            <a:picLocks noChangeAspect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0001" b="11765"/>
          <a:stretch>
            <a:fillRect/>
          </a:stretch>
        </p:blipFill>
        <p:spPr>
          <a:xfrm>
            <a:off x="0" y="0"/>
            <a:ext cx="1571604" cy="1459351"/>
          </a:xfrm>
          <a:prstGeom prst="rect">
            <a:avLst/>
          </a:prstGeom>
        </p:spPr>
      </p:pic>
      <p:pic>
        <p:nvPicPr>
          <p:cNvPr id="12" name="Рисунок 11" descr="gorod002_l.pn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311"/>
          <a:stretch>
            <a:fillRect/>
          </a:stretch>
        </p:blipFill>
        <p:spPr>
          <a:xfrm>
            <a:off x="4714876" y="5915012"/>
            <a:ext cx="1571636" cy="942988"/>
          </a:xfrm>
          <a:prstGeom prst="rect">
            <a:avLst/>
          </a:prstGeom>
        </p:spPr>
      </p:pic>
      <p:pic>
        <p:nvPicPr>
          <p:cNvPr id="13" name="Рисунок 12" descr="gorod002_l.pn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311"/>
          <a:stretch>
            <a:fillRect/>
          </a:stretch>
        </p:blipFill>
        <p:spPr>
          <a:xfrm>
            <a:off x="6286512" y="5915012"/>
            <a:ext cx="1571636" cy="942988"/>
          </a:xfrm>
          <a:prstGeom prst="rect">
            <a:avLst/>
          </a:prstGeom>
        </p:spPr>
      </p:pic>
      <p:pic>
        <p:nvPicPr>
          <p:cNvPr id="14" name="Рисунок 13" descr="gorod002_l.pn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311"/>
          <a:stretch>
            <a:fillRect/>
          </a:stretch>
        </p:blipFill>
        <p:spPr>
          <a:xfrm>
            <a:off x="3143240" y="5915012"/>
            <a:ext cx="1571636" cy="942988"/>
          </a:xfrm>
          <a:prstGeom prst="rect">
            <a:avLst/>
          </a:prstGeom>
        </p:spPr>
      </p:pic>
      <p:pic>
        <p:nvPicPr>
          <p:cNvPr id="15" name="Рисунок 14" descr="gorod002_l.pn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311"/>
          <a:stretch>
            <a:fillRect/>
          </a:stretch>
        </p:blipFill>
        <p:spPr>
          <a:xfrm>
            <a:off x="1571604" y="5915012"/>
            <a:ext cx="1571636" cy="942988"/>
          </a:xfrm>
          <a:prstGeom prst="rect">
            <a:avLst/>
          </a:prstGeom>
        </p:spPr>
      </p:pic>
      <p:pic>
        <p:nvPicPr>
          <p:cNvPr id="16" name="Рисунок 15" descr="gorod002_l.pn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8184" b="25311"/>
          <a:stretch>
            <a:fillRect/>
          </a:stretch>
        </p:blipFill>
        <p:spPr>
          <a:xfrm>
            <a:off x="7858148" y="5915012"/>
            <a:ext cx="1285852" cy="9429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76468" y="0"/>
            <a:ext cx="116753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Рисунок 20"/>
          <p:cNvPicPr/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843832" y="5130198"/>
            <a:ext cx="1300168" cy="172780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10%20&#1082;&#1083;%20&#1086;&#1090;&#1082;&#1088;&#1099;&#1090;&#1099;&#1081;%20%20&#1091;&#1088;&#1086;&#1082;\&#1055;&#1077;&#1090;&#1088;%20&#1048;&#1083;&#1100;&#1080;&#1095;%20&#1063;&#1072;&#1081;&#1082;&#1086;&#1074;&#1089;&#1082;&#1080;&#1081;%20-%20&#1055;&#1086;&#1083;&#1086;&#1085;&#1077;&#1079;%20&#1080;&#1079;%20&#1086;&#1087;&#1077;&#1088;&#1099;%20&#171;&#1045;&#1074;&#1075;&#1077;&#1085;&#1080;&#1081;%20&#1054;&#1085;&#1077;&#1075;&#1080;&#1085;&#187;.mp3" TargetMode="Externa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259632" y="1357317"/>
            <a:ext cx="60841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Причастие.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Обобщение изученного.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4005064"/>
            <a:ext cx="6989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русского языка в 10 классе</a:t>
            </a: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39552" y="580039"/>
            <a:ext cx="81369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   страдательное   причастие   прошедшего 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времени    образуется   от   глагола   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-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  -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ать-ять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то   перед   суффиксом   причастия  пишется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буква   е,   а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или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я:   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33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видеть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 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увиденный,   послать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 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посланный, 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усеять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 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усеянный. 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Если   причастие   образовано   от   глагола   на 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  -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  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  то  в  суффиксе  пишется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енн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  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ённ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):          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осушить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 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осушенный,    привести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 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приведенный,  увлечь  -  увлеченный.   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суффиксах кратких причастии всегда пишется одна буква Н: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  привести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 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приведен,  увлечь  -  увлечен;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9552" y="445314"/>
            <a:ext cx="820891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5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Алгоритм работы по определению написания Н или НН в причастиях: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095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1.От какого глагола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образовано слово, если от гл. сов. вида, то пишем НН (например: что сделать? решить - решенный), а если от несов. вида – Н (например: что  делать? парить - пареный);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095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Посмотри,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 ли –ОВАНН-, -ЕВАНН-. Если есть пишем НН: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балОВАННый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асфальтИРОваННый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095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Смотри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 ли  приставки  или  зависимое слово? Если есть пишем НН: (жаренные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 в чём?)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сметане грибы, кованный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(кем?)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мастером сундук 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5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ВОСПОЛЬЗУЙСЯ: 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жареНые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 (несов.в.) грибы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зажареННые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 (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сов.в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., есть приставка) грибы-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жареННые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сметане грибы (несов.в., но есть зависимое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слово-в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сметане)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23528" y="445314"/>
            <a:ext cx="849694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DejaVu Sans" charset="-128"/>
              </a:rPr>
              <a:t>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Правописание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причастиях 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отглагольных прилагательных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НН пишутся:   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  В суффиксах  полных  страдательных  причастий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  зависимыми  словами, причастия 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ованн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 -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ёванн</a:t>
            </a:r>
            <a:r>
              <a:rPr lang="ru-RU" sz="2400" b="1" dirty="0" smtClean="0">
                <a:solidFill>
                  <a:srgbClr val="0077A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жаренный  на  масле  картофель,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балованный  ребёнок,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  В  суффиксах  полных  страдательных  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причастих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образованных  от  глаголов  сов.  вида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  приставок  и  с  приставками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(кроме  не):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сложенный  конверт.  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Исключение: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смышлёный.    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Отглагольные  прилагательные пишутся с одной Н: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кованый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сапог -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(нет приставки и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зависимых  слов,   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Но: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кованный  в  кузнице  лемех  –  (есть  зависимое  слово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"в  кузнице"  или  окованная  дверь) 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Arial" pitchFamily="34" charset="0"/>
                <a:ea typeface="Times New Roman" pitchFamily="18" charset="0"/>
                <a:cs typeface="DejaVu Sans" charset="-128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Arial" pitchFamily="34" charset="0"/>
                <a:ea typeface="Times New Roman" pitchFamily="18" charset="0"/>
                <a:cs typeface="DejaVu Sans" charset="-128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Liberation Serif"/>
                <a:ea typeface="Times New Roman" pitchFamily="18" charset="0"/>
                <a:cs typeface="DejaVu Sans" charset="-128"/>
              </a:rPr>
              <a:t>    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23528" y="692696"/>
            <a:ext cx="828092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 charset="-128"/>
                <a:cs typeface="Times New Roman" pitchFamily="18" charset="0"/>
              </a:rPr>
              <a:t>     Причастный оборот – это причастие с зависимыми словами.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Выделение причастных оборотов запятыми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определяется тремя основными правилами: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Если причастный оборот стоит после определяемого слова, он обособляется.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 charset="-128"/>
                <a:cs typeface="Times New Roman" pitchFamily="18" charset="0"/>
              </a:rPr>
              <a:t>2. Если причастный оборот стоит перед определяемым  словом, он не обособляется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 charset="-128"/>
                <a:cs typeface="Times New Roman" pitchFamily="18" charset="0"/>
              </a:rPr>
              <a:t>3.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Причастный оборот обособляется независимо от его места в предложении, если выполняется любое из следующих условий: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относится к личному местоимению;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имеет добавочное обстоятельственное.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827584" y="744960"/>
            <a:ext cx="738031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 charset="-128"/>
                <a:cs typeface="Times New Roman" pitchFamily="18" charset="0"/>
              </a:rPr>
              <a:t>Не с причастиями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 charset="-128"/>
                <a:cs typeface="Times New Roman" pitchFamily="18" charset="0"/>
              </a:rPr>
              <a:t>Пишется слитно: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DejaVu Sans" charset="-128"/>
                <a:cs typeface="DejaVu Sans" charset="-128"/>
              </a:rPr>
              <a:t>с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 charset="-128"/>
                <a:cs typeface="Times New Roman" pitchFamily="18" charset="0"/>
              </a:rPr>
              <a:t>полными причастиями, при которых нет пояснительных слов: 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 charset="-128"/>
                <a:cs typeface="Times New Roman" pitchFamily="18" charset="0"/>
              </a:rPr>
              <a:t>нескованный поток</a:t>
            </a:r>
            <a:endParaRPr kumimoji="0" lang="ru-RU" sz="24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 charset="-128"/>
                <a:cs typeface="Times New Roman" pitchFamily="18" charset="0"/>
              </a:rPr>
              <a:t>Не с причастиями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 charset="-128"/>
                <a:cs typeface="Times New Roman" pitchFamily="18" charset="0"/>
              </a:rPr>
              <a:t>Пишется раздельно: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 charset="-128"/>
                <a:cs typeface="Times New Roman" pitchFamily="18" charset="0"/>
              </a:rPr>
              <a:t>-  если при полных причастиях есть пояснительные слова:  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Поток, не скованный зимой;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 charset="-128"/>
                <a:cs typeface="Times New Roman" pitchFamily="18" charset="0"/>
              </a:rPr>
              <a:t>- с краткими причастиями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 charset="-128"/>
                <a:cs typeface="Times New Roman" pitchFamily="18" charset="0"/>
              </a:rPr>
              <a:t>: 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Поток не скован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83568" y="764704"/>
            <a:ext cx="792088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Произношение причастий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в полной форме ударение падает на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ённ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, то в краткой форме такое же ударение остается только в форме мужского рода, в остальных формах переходит на окончание: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проведённый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проведён,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проведенО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проведенЫ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завезённый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завезён,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завезенА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завезенО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завезенЫ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Произношение полных причастий с суффиксом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-т-: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если суффиксы неопределённой формы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-о-, -ну-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имеют на себе ударение, то в причастиях оно перейдёт на один слог вперед: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полОть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пОлотый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колОть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кОлотый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согнУть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сОгнутый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завернУть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завёрнутый.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55576" y="1124744"/>
            <a:ext cx="79208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Следует правильно произносить: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Взять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DejaVu Sans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взЯтый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 - взят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DejaVu Sans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взятА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  -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взЯто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взЯты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ВнестИ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DejaVu Sans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внесЁнный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DejaVu Sans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внесЁвн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DejaVu Sans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внесенА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  -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внесенО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  -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внесенЫ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Добыть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DejaVu Sans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добЫтый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DejaVu Sans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добЫт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  -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добЫта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DejaVu Sans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добЫто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добЫты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Загнуть  -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зАгнут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DejaVu Sans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зАгнута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DejaVu Sans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зАгнуто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зАгнуты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Задать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DejaVu Sans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зАданный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DejaVu Sans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зАдан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DejaVu Sans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заданА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DejaVu Sans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зАдано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DejaVu Sans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зАданы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mtdata.ru/u2/photoD9A4/20569658931-0/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48680"/>
            <a:ext cx="7200800" cy="5715000"/>
          </a:xfrm>
          <a:prstGeom prst="rect">
            <a:avLst/>
          </a:prstGeom>
          <a:noFill/>
        </p:spPr>
      </p:pic>
      <p:pic>
        <p:nvPicPr>
          <p:cNvPr id="3" name="Петр Ильич Чайковский - Полонез из оперы «Евгений Онегин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58214" y="450057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4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043608" y="1936577"/>
            <a:ext cx="684076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ДОМАШНЕЕ ЗАДАНИЕ: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Написать сочинение на грамматическую тему о причастии.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20688"/>
            <a:ext cx="70567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Вот  свойство мое обязательное: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Склоняюсь я как прилагательное,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На все вопросы его отвечаю,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Глагол по значению напоминаю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photoknopa.ru/uploads/posts/2012-05/other-vector_133589583426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852936"/>
            <a:ext cx="4381500" cy="3457576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052" name="Picture 4" descr="http://navi-f.com/data/out/12/HDQW_4283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780928"/>
            <a:ext cx="6142038" cy="383877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76672"/>
            <a:ext cx="60486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Повторяем то, что знаем,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Вспоминаем, что забыли, Закрепляем, что узнали… …….                                       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xn--c1arjr.xn--p1ai/wp-content/uploads/2015/10/R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420888"/>
            <a:ext cx="6192688" cy="4067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11560" y="548680"/>
            <a:ext cx="8352928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230092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Справочник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30092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230092"/>
                </a:solidFill>
                <a:effectLst/>
                <a:latin typeface="Liberation Serif"/>
                <a:ea typeface="DejaVu Sans"/>
                <a:cs typeface="Times New Roman" pitchFamily="18" charset="0"/>
              </a:rPr>
              <a:t>«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230092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Причастие – особая форма глагола»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1.Причастие  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  особая  форма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 глагола,   которая обозначает   признак  предмета  по  действию  и  отвечает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вопросы: какой?  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какая?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какое?   какие? 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делающий? что сделавший?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Например:   сверкавший,  плачущая;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Причастие  имеет  признаки  глагола         и  прилагательного.    </a:t>
            </a:r>
            <a:endParaRPr kumimoji="0" lang="ru-RU" sz="3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764704"/>
          <a:ext cx="8352927" cy="5592059"/>
        </p:xfrm>
        <a:graphic>
          <a:graphicData uri="http://schemas.openxmlformats.org/drawingml/2006/table">
            <a:tbl>
              <a:tblPr/>
              <a:tblGrid>
                <a:gridCol w="4262873"/>
                <a:gridCol w="4090054"/>
              </a:tblGrid>
              <a:tr h="540061">
                <a:tc>
                  <a:txBody>
                    <a:bodyPr/>
                    <a:lstStyle/>
                    <a:p>
                      <a:pPr marL="322580" indent="-322580" algn="l">
                        <a:spcAft>
                          <a:spcPts val="1200"/>
                        </a:spcAft>
                      </a:pPr>
                      <a:r>
                        <a:rPr lang="ru-RU" sz="2400" b="1" dirty="0" smtClean="0">
                          <a:solidFill>
                            <a:srgbClr val="33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Признаки  прилагательного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2580" indent="-322580" algn="l">
                        <a:spcAft>
                          <a:spcPts val="1200"/>
                        </a:spcAft>
                      </a:pPr>
                      <a:r>
                        <a:rPr lang="ru-RU" sz="2400" b="1">
                          <a:solidFill>
                            <a:srgbClr val="33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Признаки глагола</a:t>
                      </a:r>
                      <a:endParaRPr lang="ru-RU" sz="24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5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kern="50" dirty="0">
                          <a:latin typeface="Times New Roman"/>
                          <a:ea typeface="DejaVu Sans"/>
                          <a:cs typeface="DejaVu Sans"/>
                        </a:rPr>
                        <a:t>- обозначает признак предмета,</a:t>
                      </a:r>
                      <a:endParaRPr lang="ru-RU" sz="2400" kern="50" dirty="0">
                        <a:latin typeface="Liberation Serif"/>
                        <a:ea typeface="DejaVu Sans"/>
                        <a:cs typeface="DejaVu San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kern="50" dirty="0">
                          <a:latin typeface="Times New Roman"/>
                          <a:ea typeface="DejaVu Sans"/>
                          <a:cs typeface="DejaVu Sans"/>
                        </a:rPr>
                        <a:t>- изменяется по родам, числам, </a:t>
                      </a:r>
                      <a:r>
                        <a:rPr lang="ru-RU" sz="2400" kern="50" dirty="0" smtClean="0">
                          <a:latin typeface="Times New Roman"/>
                          <a:ea typeface="DejaVu Sans"/>
                          <a:cs typeface="DejaVu Sans"/>
                        </a:rPr>
                        <a:t>падежам;</a:t>
                      </a:r>
                      <a:endParaRPr lang="ru-RU" sz="2400" kern="50" dirty="0">
                        <a:latin typeface="Liberation Serif"/>
                        <a:ea typeface="DejaVu Sans"/>
                        <a:cs typeface="DejaVu San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kern="50" dirty="0">
                          <a:latin typeface="Times New Roman"/>
                          <a:ea typeface="DejaVu Sans"/>
                          <a:cs typeface="DejaVu Sans"/>
                        </a:rPr>
                        <a:t>-  согласуется с определяемым </a:t>
                      </a:r>
                      <a:r>
                        <a:rPr lang="ru-RU" sz="2400" kern="50" dirty="0" smtClean="0">
                          <a:latin typeface="Times New Roman"/>
                          <a:ea typeface="DejaVu Sans"/>
                          <a:cs typeface="DejaVu Sans"/>
                        </a:rPr>
                        <a:t>существительным;</a:t>
                      </a:r>
                      <a:endParaRPr lang="ru-RU" sz="2400" kern="50" dirty="0">
                        <a:latin typeface="Liberation Serif"/>
                        <a:ea typeface="DejaVu Sans"/>
                        <a:cs typeface="DejaVu San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kern="50" dirty="0" smtClean="0">
                          <a:latin typeface="Times New Roman"/>
                          <a:ea typeface="DejaVu Sans"/>
                          <a:cs typeface="DejaVu Sans"/>
                        </a:rPr>
                        <a:t>-в</a:t>
                      </a:r>
                      <a:r>
                        <a:rPr lang="ru-RU" sz="2400" kern="50" baseline="0" dirty="0" smtClean="0">
                          <a:latin typeface="Times New Roman"/>
                          <a:ea typeface="DejaVu Sans"/>
                          <a:cs typeface="DejaVu Sans"/>
                        </a:rPr>
                        <a:t> </a:t>
                      </a:r>
                      <a:r>
                        <a:rPr lang="ru-RU" sz="2400" kern="50" dirty="0" smtClean="0">
                          <a:latin typeface="Times New Roman"/>
                          <a:ea typeface="DejaVu Sans"/>
                          <a:cs typeface="DejaVu Sans"/>
                        </a:rPr>
                        <a:t>предложениях</a:t>
                      </a:r>
                      <a:r>
                        <a:rPr lang="ru-RU" sz="2400" kern="50" dirty="0">
                          <a:latin typeface="Times New Roman"/>
                          <a:ea typeface="DejaVu Sans"/>
                          <a:cs typeface="DejaVu Sans"/>
                        </a:rPr>
                        <a:t>  причастия  </a:t>
                      </a:r>
                      <a:endParaRPr lang="ru-RU" sz="2400" kern="50" dirty="0" smtClean="0">
                        <a:latin typeface="Times New Roman"/>
                        <a:ea typeface="DejaVu Sans"/>
                        <a:cs typeface="DejaVu San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kern="50" dirty="0" smtClean="0">
                          <a:latin typeface="Times New Roman"/>
                          <a:ea typeface="DejaVu Sans"/>
                          <a:cs typeface="DejaVu Sans"/>
                        </a:rPr>
                        <a:t>выступают</a:t>
                      </a:r>
                      <a:r>
                        <a:rPr lang="ru-RU" sz="2400" kern="50" dirty="0">
                          <a:latin typeface="Times New Roman"/>
                          <a:ea typeface="DejaVu Sans"/>
                          <a:cs typeface="DejaVu Sans"/>
                        </a:rPr>
                        <a:t>  </a:t>
                      </a:r>
                      <a:r>
                        <a:rPr lang="ru-RU" sz="2400" kern="50" dirty="0" smtClean="0">
                          <a:latin typeface="Times New Roman"/>
                          <a:ea typeface="DejaVu Sans"/>
                          <a:cs typeface="DejaVu Sans"/>
                        </a:rPr>
                        <a:t>в</a:t>
                      </a:r>
                      <a:r>
                        <a:rPr lang="ru-RU" sz="2400" kern="50" baseline="0" dirty="0" smtClean="0">
                          <a:latin typeface="Times New Roman"/>
                          <a:ea typeface="DejaVu Sans"/>
                          <a:cs typeface="DejaVu Sans"/>
                        </a:rPr>
                        <a:t> </a:t>
                      </a:r>
                      <a:r>
                        <a:rPr lang="ru-RU" sz="2400" kern="50" dirty="0" smtClean="0">
                          <a:latin typeface="Times New Roman"/>
                          <a:ea typeface="DejaVu Sans"/>
                          <a:cs typeface="DejaVu Sans"/>
                        </a:rPr>
                        <a:t>роли определения;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kern="50" dirty="0" smtClean="0">
                          <a:latin typeface="Times New Roman"/>
                          <a:ea typeface="DejaVu Sans"/>
                          <a:cs typeface="DejaVu Sans"/>
                        </a:rPr>
                        <a:t>Имеет </a:t>
                      </a:r>
                      <a:r>
                        <a:rPr lang="ru-RU" sz="2400" kern="50" dirty="0">
                          <a:latin typeface="Times New Roman"/>
                          <a:ea typeface="DejaVu Sans"/>
                          <a:cs typeface="DejaVu Sans"/>
                        </a:rPr>
                        <a:t>краткую и полную форму (страдательные)</a:t>
                      </a:r>
                      <a:endParaRPr lang="ru-RU" sz="2400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400" kern="50" dirty="0" smtClean="0">
                          <a:latin typeface="Times New Roman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ru-RU" sz="2400" kern="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переходность </a:t>
                      </a:r>
                      <a:r>
                        <a:rPr lang="ru-RU" sz="2400" kern="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</a:t>
                      </a:r>
                      <a:endParaRPr lang="ru-RU" sz="2400" kern="5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400" kern="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непереходность действия</a:t>
                      </a:r>
                      <a:endParaRPr lang="ru-RU" sz="2400" kern="50" dirty="0">
                        <a:latin typeface="Times New Roman" pitchFamily="18" charset="0"/>
                        <a:ea typeface="DejaVu Sans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400" kern="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совершенный </a:t>
                      </a:r>
                      <a:r>
                        <a:rPr lang="ru-RU" sz="2400" kern="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несовершенный </a:t>
                      </a:r>
                      <a:r>
                        <a:rPr lang="ru-RU" sz="2400" kern="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</a:t>
                      </a:r>
                      <a:endParaRPr lang="ru-RU" sz="2400" kern="50" dirty="0">
                        <a:latin typeface="Times New Roman" pitchFamily="18" charset="0"/>
                        <a:ea typeface="DejaVu Sans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400" kern="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настоящее </a:t>
                      </a:r>
                      <a:r>
                        <a:rPr lang="ru-RU" sz="2400" kern="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прошедшее </a:t>
                      </a:r>
                      <a:r>
                        <a:rPr lang="ru-RU" sz="2400" kern="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время</a:t>
                      </a:r>
                      <a:r>
                        <a:rPr lang="ru-RU" sz="2400" kern="5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400" kern="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возвратность</a:t>
                      </a:r>
                      <a:r>
                        <a:rPr lang="ru-RU" sz="2400" kern="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 </a:t>
                      </a:r>
                      <a:r>
                        <a:rPr lang="ru-RU" sz="2400" i="1" kern="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  </a:t>
                      </a:r>
                      <a:r>
                        <a:rPr lang="ru-RU" sz="2400" kern="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невозвратность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kern="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ru-RU" sz="2400" kern="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краткие причастия являются сказуемыми</a:t>
                      </a:r>
                      <a:endParaRPr lang="ru-RU" sz="2400" kern="50" dirty="0">
                        <a:latin typeface="Times New Roman" pitchFamily="18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67544" y="1102677"/>
            <a:ext cx="835292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2.Действительные и страдательные причастия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   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Причастия,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обозначающие  признак  предмета, 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который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   производит  действие,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называются  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действительными:   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летящие  на  юг  гуси  //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гуси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 которые  сами  летят  на  юг;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Причастия,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обозначающие  признак  предмета,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  которым 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произведено  или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производится  действие,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называются</a:t>
            </a:r>
            <a:r>
              <a:rPr lang="ru-RU" sz="2400" b="1" dirty="0" smtClean="0">
                <a:solidFill>
                  <a:srgbClr val="33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страдательными: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рассыпанные  ягоды  –  ягоды,  которые  кто  –  то  рассыпал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Arial" pitchFamily="34" charset="0"/>
                <a:ea typeface="Times New Roman" pitchFamily="18" charset="0"/>
                <a:cs typeface="DejaVu Sans"/>
              </a:rPr>
              <a:t>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77A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Действительные  причастия  настоящего  </a:t>
            </a:r>
            <a:r>
              <a:rPr lang="ru-RU" sz="2400" b="1" dirty="0" smtClean="0">
                <a:solidFill>
                  <a:srgbClr val="33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времени 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33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образуются    от  основ  настоящего  времени  переходных  и  непереходных  глаголов   </a:t>
            </a:r>
            <a:br>
              <a:rPr lang="ru-RU" sz="2400" b="1" dirty="0" smtClean="0">
                <a:solidFill>
                  <a:srgbClr val="33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33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несовершенного  вида  с  помощью  суффиксов:  </a:t>
            </a:r>
            <a:r>
              <a:rPr lang="ru-RU" sz="2400" b="1" dirty="0" smtClean="0">
                <a:solidFill>
                  <a:srgbClr val="0077A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77A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err="1" smtClean="0">
                <a:solidFill>
                  <a:srgbClr val="0077A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ущ</a:t>
            </a:r>
            <a:r>
              <a:rPr lang="ru-RU" sz="2400" b="1" dirty="0" smtClean="0">
                <a:solidFill>
                  <a:srgbClr val="0077A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</a:t>
            </a:r>
            <a:r>
              <a:rPr lang="ru-RU" sz="2400" b="1" dirty="0" smtClean="0">
                <a:solidFill>
                  <a:srgbClr val="33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 </a:t>
            </a:r>
            <a:r>
              <a:rPr lang="ru-RU" sz="2400" b="1" dirty="0" smtClean="0">
                <a:solidFill>
                  <a:srgbClr val="0077A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err="1" smtClean="0">
                <a:solidFill>
                  <a:srgbClr val="0077A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ющ</a:t>
            </a:r>
            <a:r>
              <a:rPr lang="ru-RU" sz="2400" b="1" dirty="0" smtClean="0">
                <a:solidFill>
                  <a:srgbClr val="0077A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</a:t>
            </a:r>
            <a:r>
              <a:rPr lang="ru-RU" sz="2400" b="1" dirty="0" smtClean="0">
                <a:solidFill>
                  <a:srgbClr val="33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  </a:t>
            </a:r>
            <a:r>
              <a:rPr lang="ru-RU" sz="2400" b="1" dirty="0" smtClean="0">
                <a:solidFill>
                  <a:srgbClr val="0077A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err="1" smtClean="0">
                <a:solidFill>
                  <a:srgbClr val="0077A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ащ</a:t>
            </a:r>
            <a:r>
              <a:rPr lang="ru-RU" sz="2400" b="1" dirty="0" smtClean="0">
                <a:solidFill>
                  <a:srgbClr val="0077A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</a:t>
            </a:r>
            <a:r>
              <a:rPr lang="ru-RU" sz="2400" b="1" dirty="0" smtClean="0">
                <a:solidFill>
                  <a:srgbClr val="33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 </a:t>
            </a:r>
            <a:r>
              <a:rPr lang="ru-RU" sz="2400" b="1" dirty="0" smtClean="0">
                <a:solidFill>
                  <a:srgbClr val="0077A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err="1" smtClean="0">
                <a:solidFill>
                  <a:srgbClr val="0077A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ящ</a:t>
            </a:r>
            <a:r>
              <a:rPr lang="ru-RU" sz="2400" b="1" dirty="0" smtClean="0">
                <a:solidFill>
                  <a:srgbClr val="0077A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</a:t>
            </a:r>
            <a:r>
              <a:rPr lang="ru-RU" sz="2400" b="1" dirty="0" smtClean="0">
                <a:solidFill>
                  <a:srgbClr val="33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): </a:t>
            </a:r>
            <a:br>
              <a:rPr lang="ru-RU" sz="2400" b="1" dirty="0" smtClean="0">
                <a:solidFill>
                  <a:srgbClr val="33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i="1" dirty="0" err="1" smtClean="0">
                <a:solidFill>
                  <a:srgbClr val="33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грохочут-грохоч</a:t>
            </a:r>
            <a:r>
              <a:rPr lang="ru-RU" sz="2400" b="1" i="1" dirty="0" err="1" smtClean="0">
                <a:solidFill>
                  <a:srgbClr val="33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ущ</a:t>
            </a:r>
            <a:r>
              <a:rPr lang="ru-RU" sz="2400" i="1" dirty="0" err="1" smtClean="0">
                <a:solidFill>
                  <a:srgbClr val="33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ий</a:t>
            </a:r>
            <a:r>
              <a:rPr lang="ru-RU" sz="2400" i="1" dirty="0" smtClean="0">
                <a:solidFill>
                  <a:srgbClr val="33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solidFill>
                  <a:srgbClr val="33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дрожат-дрож</a:t>
            </a:r>
            <a:r>
              <a:rPr lang="ru-RU" sz="2400" b="1" i="1" dirty="0" err="1" smtClean="0">
                <a:solidFill>
                  <a:srgbClr val="33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ащ</a:t>
            </a:r>
            <a:r>
              <a:rPr lang="ru-RU" sz="2400" i="1" dirty="0" err="1" smtClean="0">
                <a:solidFill>
                  <a:srgbClr val="33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ий</a:t>
            </a:r>
            <a:r>
              <a:rPr lang="ru-RU" sz="2400" i="1" dirty="0" smtClean="0">
                <a:solidFill>
                  <a:srgbClr val="33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lang="ru-RU" sz="2400" i="1" dirty="0" smtClean="0">
                <a:solidFill>
                  <a:srgbClr val="33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77A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Выбор  суффикса  </a:t>
            </a:r>
            <a:r>
              <a:rPr lang="ru-RU" sz="2400" b="1" dirty="0" smtClean="0">
                <a:solidFill>
                  <a:srgbClr val="33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зависит  от  </a:t>
            </a:r>
            <a:r>
              <a:rPr lang="ru-RU" sz="2400" b="1" dirty="0" smtClean="0">
                <a:solidFill>
                  <a:srgbClr val="0077A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спряжения  глагола:  -</a:t>
            </a:r>
            <a:r>
              <a:rPr lang="ru-RU" sz="2400" b="1" dirty="0" err="1" smtClean="0">
                <a:solidFill>
                  <a:srgbClr val="0077A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ущ</a:t>
            </a:r>
            <a:r>
              <a:rPr lang="ru-RU" sz="2400" b="1" dirty="0" smtClean="0">
                <a:solidFill>
                  <a:srgbClr val="0077A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</a:t>
            </a:r>
            <a:r>
              <a:rPr lang="ru-RU" sz="2400" b="1" dirty="0" smtClean="0">
                <a:solidFill>
                  <a:srgbClr val="33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solidFill>
                  <a:srgbClr val="0077A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err="1" smtClean="0">
                <a:solidFill>
                  <a:srgbClr val="0077A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ющ</a:t>
            </a:r>
            <a:r>
              <a:rPr lang="ru-RU" sz="2400" b="1" dirty="0" smtClean="0">
                <a:solidFill>
                  <a:srgbClr val="0077A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используется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33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при  образовании  причастий</a:t>
            </a:r>
            <a:r>
              <a:rPr lang="ru-RU" sz="2400" b="1" dirty="0" smtClean="0">
                <a:solidFill>
                  <a:srgbClr val="0077A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33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33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  глаголов  </a:t>
            </a:r>
            <a:r>
              <a:rPr lang="ru-RU" sz="2400" b="1" dirty="0" smtClean="0">
                <a:solidFill>
                  <a:srgbClr val="0077A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  спряжения;   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77A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err="1" smtClean="0">
                <a:solidFill>
                  <a:srgbClr val="0077A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ащ</a:t>
            </a:r>
            <a:r>
              <a:rPr lang="ru-RU" sz="2400" b="1" dirty="0" smtClean="0">
                <a:solidFill>
                  <a:srgbClr val="0077A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</a:t>
            </a:r>
            <a:r>
              <a:rPr lang="ru-RU" sz="2400" b="1" dirty="0" smtClean="0">
                <a:solidFill>
                  <a:srgbClr val="33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  </a:t>
            </a:r>
            <a:r>
              <a:rPr lang="ru-RU" sz="2400" b="1" dirty="0" smtClean="0">
                <a:solidFill>
                  <a:srgbClr val="0077A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err="1" smtClean="0">
                <a:solidFill>
                  <a:srgbClr val="0077A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ящ</a:t>
            </a:r>
            <a:r>
              <a:rPr lang="ru-RU" sz="2400" b="1" dirty="0" smtClean="0">
                <a:solidFill>
                  <a:srgbClr val="0077A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</a:t>
            </a:r>
            <a:r>
              <a:rPr lang="ru-RU" sz="2400" b="1" dirty="0" smtClean="0">
                <a:solidFill>
                  <a:srgbClr val="33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  –при  образовании  причастий   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33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  глаголов  </a:t>
            </a:r>
            <a:r>
              <a:rPr lang="ru-RU" sz="2400" b="1" dirty="0" smtClean="0">
                <a:solidFill>
                  <a:srgbClr val="0077A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  спряжения.   </a:t>
            </a:r>
            <a:r>
              <a:rPr lang="ru-RU" b="1" dirty="0" smtClean="0">
                <a:solidFill>
                  <a:srgbClr val="0077AA"/>
                </a:solidFill>
                <a:latin typeface="Liberation Serif"/>
                <a:ea typeface="Times New Roman" pitchFamily="18" charset="0"/>
                <a:cs typeface="DejaVu Sans"/>
              </a:rPr>
              <a:t> 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79512" y="550128"/>
            <a:ext cx="835292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Действительные  причастия  прошедшего 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времени  образуются   от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основы  прошедшего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времени при  помощи  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суффиксов  -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вш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-,  -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Суффикс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вш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присоединяется  к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основам  на  гласный: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снимала-снимавший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Суффикс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  к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основам  на  согласный: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пришла-пришедший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вынесла-вынесший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 charset="-128"/>
                <a:cs typeface="Times New Roman" pitchFamily="18" charset="0"/>
              </a:rPr>
              <a:t>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  действительных  причастиях  прошедшего  времени  перед   суффиксом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вш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пишется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  же  гласная,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  и  в  неопределенной   форме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  -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разрушить-разрушивший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67544" y="764704"/>
            <a:ext cx="828092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Страдательные  причастия  настоящего  времени 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образуются  от 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основы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настоящего  времени  переходных  глаголов  несовершенного вида  с  помощью суффикса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-ем-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от  глаголов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  спряжения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  помощью  суффикса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-им</a:t>
            </a:r>
            <a:r>
              <a:rPr lang="ru-RU" sz="2400" b="1" dirty="0" smtClean="0">
                <a:solidFill>
                  <a:srgbClr val="33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от  глаголов  </a:t>
            </a:r>
            <a:r>
              <a:rPr lang="ru-RU" sz="2400" b="1" dirty="0" smtClean="0">
                <a:solidFill>
                  <a:srgbClr val="0077A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  спряжения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7A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: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читать  (  I  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       –  читает   +  -ем-  читаемый. 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Слышать  (  II  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    –  слышит  +  -им-  слышимый.   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Страдательные   причастия   прошедшего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времени   образуются     от   основы   прошедшего   времени   переходных   глаголов   совершенного    и   несовершенного   вида   с   помощью   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   суффиксов   -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-,   -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енн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   (  -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ённ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  ),   -т-.    </a:t>
            </a:r>
            <a:r>
              <a:rPr lang="ru-RU" b="1" dirty="0" smtClean="0"/>
              <a:t> 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535</Words>
  <Application>Microsoft Office PowerPoint</Application>
  <PresentationFormat>Экран (4:3)</PresentationFormat>
  <Paragraphs>97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Библиотека92</cp:lastModifiedBy>
  <cp:revision>48</cp:revision>
  <dcterms:created xsi:type="dcterms:W3CDTF">2015-02-07T07:33:40Z</dcterms:created>
  <dcterms:modified xsi:type="dcterms:W3CDTF">2017-03-16T07:52:21Z</dcterms:modified>
</cp:coreProperties>
</file>