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86" r:id="rId3"/>
    <p:sldId id="267" r:id="rId4"/>
    <p:sldId id="264" r:id="rId5"/>
    <p:sldId id="268" r:id="rId6"/>
    <p:sldId id="269" r:id="rId7"/>
    <p:sldId id="271" r:id="rId8"/>
    <p:sldId id="272" r:id="rId9"/>
    <p:sldId id="273" r:id="rId10"/>
    <p:sldId id="274" r:id="rId11"/>
    <p:sldId id="275" r:id="rId12"/>
    <p:sldId id="276" r:id="rId13"/>
    <p:sldId id="285" r:id="rId14"/>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68D36"/>
    <a:srgbClr val="F9CB05"/>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72"/>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66B6D-9C6C-4A44-B2E0-6F404E52261D}" type="datetimeFigureOut">
              <a:rPr lang="ru-RU" smtClean="0"/>
              <a:pPr/>
              <a:t>24.03.2020</a:t>
            </a:fld>
            <a:endParaRPr lang="ru-RU"/>
          </a:p>
        </p:txBody>
      </p:sp>
      <p:sp>
        <p:nvSpPr>
          <p:cNvPr id="4" name="Образ слайда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207DE1-26F1-4BE1-956C-0AED76059838}" type="slidenum">
              <a:rPr lang="ru-RU" smtClean="0"/>
              <a:pPr/>
              <a:t>‹#›</a:t>
            </a:fld>
            <a:endParaRPr lang="ru-RU"/>
          </a:p>
        </p:txBody>
      </p:sp>
    </p:spTree>
    <p:extLst>
      <p:ext uri="{BB962C8B-B14F-4D97-AF65-F5344CB8AC3E}">
        <p14:creationId xmlns:p14="http://schemas.microsoft.com/office/powerpoint/2010/main" xmlns="" val="142023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2207DE1-26F1-4BE1-956C-0AED76059838}"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 name="Picture 3" descr="C:\Users\Анжелика\Desktop\временно\МОЙ САЙТ\0_1553ea_da3b8356_orig.png"/>
          <p:cNvPicPr>
            <a:picLocks noChangeAspect="1" noChangeArrowheads="1"/>
          </p:cNvPicPr>
          <p:nvPr userDrawn="1"/>
        </p:nvPicPr>
        <p:blipFill rotWithShape="1">
          <a:blip r:embed="rId2" cstate="screen">
            <a:extLst>
              <a:ext uri="{28A0092B-C50C-407E-A947-70E740481C1C}">
                <a14:useLocalDpi xmlns:a14="http://schemas.microsoft.com/office/drawing/2010/main" xmlns=""/>
              </a:ext>
            </a:extLst>
          </a:blip>
          <a:srcRect/>
          <a:stretch/>
        </p:blipFill>
        <p:spPr bwMode="auto">
          <a:xfrm>
            <a:off x="2942207" y="265212"/>
            <a:ext cx="3551756" cy="9245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685800" y="1775355"/>
            <a:ext cx="7772400" cy="1225021"/>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5"/>
            <a:ext cx="2057400" cy="487627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865"/>
            <a:ext cx="6019800" cy="487627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http://i.artfile.ru/1600x1200_429826_%5bwww.ArtFile.ru%5d.jpg"/>
          <p:cNvPicPr>
            <a:picLocks noChangeAspect="1" noChangeArrowheads="1"/>
          </p:cNvPicPr>
          <p:nvPr userDrawn="1"/>
        </p:nvPicPr>
        <p:blipFill rotWithShape="1">
          <a:blip r:embed="rId13" cstate="screen">
            <a:extLst>
              <a:ext uri="{28A0092B-C50C-407E-A947-70E740481C1C}">
                <a14:useLocalDpi xmlns:a14="http://schemas.microsoft.com/office/drawing/2010/main" xmlns=""/>
              </a:ext>
            </a:extLst>
          </a:blip>
          <a:srcRect/>
          <a:stretch/>
        </p:blipFill>
        <p:spPr bwMode="auto">
          <a:xfrm>
            <a:off x="0" y="1"/>
            <a:ext cx="9145538"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userDrawn="1"/>
        </p:nvSpPr>
        <p:spPr>
          <a:xfrm>
            <a:off x="827584" y="0"/>
            <a:ext cx="7920880" cy="5715000"/>
          </a:xfrm>
          <a:prstGeom prst="rect">
            <a:avLst/>
          </a:prstGeom>
          <a:solidFill>
            <a:schemeClr val="bg1">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4" descr="http://img-fotki.yandex.ru/get/6445/139440740.73/0_a17a4_3a746e6f_XL.png"/>
          <p:cNvPicPr>
            <a:picLocks noChangeAspect="1" noChangeArrowheads="1"/>
          </p:cNvPicPr>
          <p:nvPr userDrawn="1"/>
        </p:nvPicPr>
        <p:blipFill rotWithShape="1">
          <a:blip r:embed="rId14" cstate="screen">
            <a:extLst>
              <a:ext uri="{28A0092B-C50C-407E-A947-70E740481C1C}">
                <a14:useLocalDpi xmlns:a14="http://schemas.microsoft.com/office/drawing/2010/main" xmlns=""/>
              </a:ext>
            </a:extLst>
          </a:blip>
          <a:srcRect/>
          <a:stretch/>
        </p:blipFill>
        <p:spPr bwMode="auto">
          <a:xfrm>
            <a:off x="0" y="-7526"/>
            <a:ext cx="684000" cy="572252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img-fotki.yandex.ru/get/6429/139440740.78/0_a47dc_291cfe3_XL.png"/>
          <p:cNvPicPr>
            <a:picLocks noChangeAspect="1" noChangeArrowheads="1"/>
          </p:cNvPicPr>
          <p:nvPr userDrawn="1"/>
        </p:nvPicPr>
        <p:blipFill>
          <a:blip r:embed="rId15" cstate="screen">
            <a:extLst>
              <a:ext uri="{28A0092B-C50C-407E-A947-70E740481C1C}">
                <a14:useLocalDpi xmlns:a14="http://schemas.microsoft.com/office/drawing/2010/main" xmlns=""/>
              </a:ext>
            </a:extLst>
          </a:blip>
          <a:srcRect/>
          <a:stretch>
            <a:fillRect/>
          </a:stretch>
        </p:blipFill>
        <p:spPr bwMode="auto">
          <a:xfrm>
            <a:off x="-15827" y="-7526"/>
            <a:ext cx="699827" cy="1800199"/>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8" descr="http://img-fotki.yandex.ru/get/4608/131624064.168/0_81b35_6e2f5ad_XL.png"/>
          <p:cNvPicPr>
            <a:picLocks noChangeAspect="1" noChangeArrowheads="1"/>
          </p:cNvPicPr>
          <p:nvPr userDrawn="1"/>
        </p:nvPicPr>
        <p:blipFill>
          <a:blip r:embed="rId16" cstate="email">
            <a:extLst>
              <a:ext uri="{28A0092B-C50C-407E-A947-70E740481C1C}">
                <a14:useLocalDpi xmlns:a14="http://schemas.microsoft.com/office/drawing/2010/main" xmlns=""/>
              </a:ext>
            </a:extLst>
          </a:blip>
          <a:srcRect/>
          <a:stretch>
            <a:fillRect/>
          </a:stretch>
        </p:blipFill>
        <p:spPr bwMode="auto">
          <a:xfrm>
            <a:off x="8124927" y="13743"/>
            <a:ext cx="1017113" cy="1800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24.03.2020</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img0.liveinternet.ru/images/attach/c/6/91/467/91467634_0_671e0_d19bca0c_XL.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744"/>
          <a:stretch/>
        </p:blipFill>
        <p:spPr bwMode="auto">
          <a:xfrm>
            <a:off x="611560" y="0"/>
            <a:ext cx="2232248" cy="154563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одзаголовок 8"/>
          <p:cNvSpPr>
            <a:spLocks noGrp="1"/>
          </p:cNvSpPr>
          <p:nvPr>
            <p:ph type="subTitle" idx="1"/>
          </p:nvPr>
        </p:nvSpPr>
        <p:spPr>
          <a:xfrm>
            <a:off x="1187624" y="1057300"/>
            <a:ext cx="7056784" cy="1214446"/>
          </a:xfrm>
        </p:spPr>
        <p:txBody>
          <a:bodyPr>
            <a:normAutofit fontScale="85000" lnSpcReduction="10000"/>
          </a:bodyPr>
          <a:lstStyle/>
          <a:p>
            <a:r>
              <a:rPr lang="ru-RU" b="1" dirty="0" smtClean="0">
                <a:solidFill>
                  <a:srgbClr val="002060"/>
                </a:solidFill>
                <a:latin typeface="Times New Roman" pitchFamily="18" charset="0"/>
                <a:cs typeface="Times New Roman" pitchFamily="18" charset="0"/>
              </a:rPr>
              <a:t>Исследовательская работа</a:t>
            </a:r>
          </a:p>
          <a:p>
            <a:r>
              <a:rPr lang="ru-RU" b="1" dirty="0" smtClean="0">
                <a:solidFill>
                  <a:srgbClr val="002060"/>
                </a:solidFill>
                <a:latin typeface="Times New Roman" pitchFamily="18" charset="0"/>
                <a:cs typeface="Times New Roman" pitchFamily="18" charset="0"/>
              </a:rPr>
              <a:t>Номинация «Война в судьбе моей семьи...»</a:t>
            </a:r>
          </a:p>
          <a:p>
            <a:endParaRPr lang="ru-RU" b="1" dirty="0">
              <a:solidFill>
                <a:srgbClr val="002060"/>
              </a:solidFill>
              <a:latin typeface="Times New Roman" pitchFamily="18" charset="0"/>
              <a:cs typeface="Times New Roman" pitchFamily="18" charset="0"/>
            </a:endParaRPr>
          </a:p>
        </p:txBody>
      </p:sp>
      <p:sp>
        <p:nvSpPr>
          <p:cNvPr id="22529" name="Rectangle 1"/>
          <p:cNvSpPr>
            <a:spLocks noChangeArrowheads="1"/>
          </p:cNvSpPr>
          <p:nvPr/>
        </p:nvSpPr>
        <p:spPr bwMode="auto">
          <a:xfrm>
            <a:off x="1691680" y="2065412"/>
            <a:ext cx="532859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Память сердца взывает </a:t>
            </a:r>
            <a:r>
              <a:rPr kumimoji="0" lang="ru-RU" sz="2400" b="1" i="0" u="none" strike="noStrike" cap="none" normalizeH="0" baseline="0" dirty="0" smtClean="0">
                <a:ln>
                  <a:noFill/>
                </a:ln>
                <a:solidFill>
                  <a:schemeClr val="tx2">
                    <a:lumMod val="75000"/>
                  </a:schemeClr>
                </a:solidFill>
                <a:effectLst/>
                <a:latin typeface="Calibri"/>
                <a:ea typeface="Calibri" pitchFamily="34" charset="0"/>
                <a:cs typeface="Times New Roman" pitchFamily="18" charset="0"/>
              </a:rPr>
              <a:t>–</a:t>
            </a:r>
            <a:r>
              <a:rPr kumimoji="0" lang="ru-RU"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помнить</a:t>
            </a:r>
            <a:r>
              <a:rPr kumimoji="0" lang="ru-RU" sz="24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a:t>
            </a:r>
            <a:endParaRPr kumimoji="0" lang="ru-RU" sz="24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pic>
        <p:nvPicPr>
          <p:cNvPr id="10" name="Рисунок 9" descr="F:\Дажигов ЗТ\MIWU4749.JPG"/>
          <p:cNvPicPr/>
          <p:nvPr/>
        </p:nvPicPr>
        <p:blipFill>
          <a:blip r:embed="rId3" cstate="print"/>
          <a:srcRect l="1924" t="4509" r="7804" b="33003"/>
          <a:stretch>
            <a:fillRect/>
          </a:stretch>
        </p:blipFill>
        <p:spPr bwMode="auto">
          <a:xfrm>
            <a:off x="1907704" y="2569468"/>
            <a:ext cx="2016224" cy="2736304"/>
          </a:xfrm>
          <a:prstGeom prst="rect">
            <a:avLst/>
          </a:prstGeom>
          <a:noFill/>
          <a:ln w="9525">
            <a:noFill/>
            <a:miter lim="800000"/>
            <a:headEnd/>
            <a:tailEnd/>
          </a:ln>
        </p:spPr>
      </p:pic>
      <p:sp>
        <p:nvSpPr>
          <p:cNvPr id="11" name="Прямоугольник 10"/>
          <p:cNvSpPr/>
          <p:nvPr/>
        </p:nvSpPr>
        <p:spPr>
          <a:xfrm>
            <a:off x="5148064" y="2929508"/>
            <a:ext cx="3744416"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Работу </a:t>
            </a:r>
            <a:r>
              <a:rPr lang="ru-RU" b="1" dirty="0" smtClean="0">
                <a:solidFill>
                  <a:srgbClr val="002060"/>
                </a:solidFill>
                <a:latin typeface="Times New Roman" pitchFamily="18" charset="0"/>
                <a:cs typeface="Times New Roman" pitchFamily="18" charset="0"/>
              </a:rPr>
              <a:t>выполнила ученица </a:t>
            </a:r>
            <a:r>
              <a:rPr lang="ru-RU" b="1" dirty="0" smtClean="0">
                <a:solidFill>
                  <a:srgbClr val="002060"/>
                </a:solidFill>
                <a:latin typeface="Times New Roman" pitchFamily="18" charset="0"/>
                <a:cs typeface="Times New Roman" pitchFamily="18" charset="0"/>
              </a:rPr>
              <a:t>8 «А» </a:t>
            </a:r>
            <a:r>
              <a:rPr lang="ru-RU" b="1" dirty="0" smtClean="0">
                <a:solidFill>
                  <a:srgbClr val="002060"/>
                </a:solidFill>
                <a:latin typeface="Times New Roman" pitchFamily="18" charset="0"/>
                <a:cs typeface="Times New Roman" pitchFamily="18" charset="0"/>
              </a:rPr>
              <a:t>класса   </a:t>
            </a:r>
            <a:r>
              <a:rPr lang="ru-RU" b="1" dirty="0" err="1" smtClean="0">
                <a:solidFill>
                  <a:srgbClr val="002060"/>
                </a:solidFill>
                <a:latin typeface="Times New Roman" pitchFamily="18" charset="0"/>
                <a:cs typeface="Times New Roman" pitchFamily="18" charset="0"/>
              </a:rPr>
              <a:t>Кажарова</a:t>
            </a:r>
            <a:r>
              <a:rPr lang="ru-RU" b="1" dirty="0" smtClean="0">
                <a:solidFill>
                  <a:srgbClr val="002060"/>
                </a:solidFill>
                <a:latin typeface="Times New Roman" pitchFamily="18" charset="0"/>
                <a:cs typeface="Times New Roman" pitchFamily="18" charset="0"/>
              </a:rPr>
              <a:t> </a:t>
            </a:r>
            <a:r>
              <a:rPr lang="ru-RU" b="1" dirty="0" smtClean="0">
                <a:solidFill>
                  <a:srgbClr val="002060"/>
                </a:solidFill>
                <a:latin typeface="Times New Roman" pitchFamily="18" charset="0"/>
                <a:cs typeface="Times New Roman" pitchFamily="18" charset="0"/>
              </a:rPr>
              <a:t>Алина,</a:t>
            </a:r>
          </a:p>
          <a:p>
            <a:r>
              <a:rPr lang="ru-RU" b="1" dirty="0" smtClean="0">
                <a:solidFill>
                  <a:srgbClr val="002060"/>
                </a:solidFill>
                <a:latin typeface="Times New Roman" pitchFamily="18" charset="0"/>
                <a:cs typeface="Times New Roman" pitchFamily="18" charset="0"/>
              </a:rPr>
              <a:t>руководитель – Бжедугова Ф.Х., </a:t>
            </a:r>
          </a:p>
          <a:p>
            <a:r>
              <a:rPr lang="ru-RU" b="1" dirty="0" smtClean="0">
                <a:solidFill>
                  <a:srgbClr val="002060"/>
                </a:solidFill>
                <a:latin typeface="Times New Roman" pitchFamily="18" charset="0"/>
                <a:cs typeface="Times New Roman" pitchFamily="18" charset="0"/>
              </a:rPr>
              <a:t>учитель русского языка</a:t>
            </a:r>
          </a:p>
          <a:p>
            <a:r>
              <a:rPr lang="ru-RU" b="1" dirty="0" smtClean="0">
                <a:solidFill>
                  <a:srgbClr val="002060"/>
                </a:solidFill>
                <a:latin typeface="Times New Roman" pitchFamily="18" charset="0"/>
                <a:cs typeface="Times New Roman" pitchFamily="18" charset="0"/>
              </a:rPr>
              <a:t> и литературы</a:t>
            </a:r>
            <a:endParaRPr lang="ru-RU"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8767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827584" y="276245"/>
            <a:ext cx="734481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Второй документ, который хранится в архиве,  рассказывает нам о подвиге, совершенном моим дедом  22 января 1945 года в районе деревни Старый </a:t>
            </a:r>
            <a:r>
              <a:rPr kumimoji="0" lang="ru-RU"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Беркув</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где  товарищ </a:t>
            </a:r>
            <a:r>
              <a:rPr kumimoji="0" lang="ru-RU"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Дажигов</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из личного оружия убил восемь немецких солдат и офицеров и взял в плен троих гитлеровцев. Своими действиями вовлек на подвиг весь взвод.</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Орден Красной Звезды Залмихана Труговича Дажигова"/>
          <p:cNvPicPr/>
          <p:nvPr/>
        </p:nvPicPr>
        <p:blipFill>
          <a:blip r:embed="rId2" cstate="print"/>
          <a:srcRect l="6037"/>
          <a:stretch>
            <a:fillRect/>
          </a:stretch>
        </p:blipFill>
        <p:spPr bwMode="auto">
          <a:xfrm>
            <a:off x="1115616" y="2353444"/>
            <a:ext cx="7416824"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699792" y="265212"/>
            <a:ext cx="583264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Имя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Залимхана</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Труговича</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Дажигова</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занесено в Книгу Памяти </a:t>
            </a:r>
            <a:r>
              <a:rPr kumimoji="0" lang="ru-RU"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Росссийской</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Федерациии</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и в памятную книгу  «Боевая слава Кабардино-Балкарии</a:t>
            </a:r>
            <a:r>
              <a:rPr kumimoji="0" lang="ru-RU" sz="20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За храбрость, стойкость и мужество,  проявленные в борьбе с немецко-фашистскими захватчиками  он стал кавалером трех орденов </a:t>
            </a:r>
            <a:r>
              <a:rPr kumimoji="0" lang="ru-RU" sz="20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Красная звезда</a:t>
            </a:r>
            <a:r>
              <a:rPr kumimoji="0" lang="ru-RU" sz="20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награжден орденом</a:t>
            </a: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4339" name="Picture 3" descr="https://static.auction.ru/offer_images/2018/08/13/02/big/P/p2hEEi5Pqqs/boevaja_slava_kabardino_balkarii_1941_1945_gg_kniga_tretja_ocherki_o_gerojakh_velikoj_otechestvennoj_v.jpg"/>
          <p:cNvPicPr>
            <a:picLocks noChangeAspect="1" noChangeArrowheads="1"/>
          </p:cNvPicPr>
          <p:nvPr/>
        </p:nvPicPr>
        <p:blipFill>
          <a:blip r:embed="rId2" cstate="print"/>
          <a:srcRect l="12647" t="8423" r="11473" b="9450"/>
          <a:stretch>
            <a:fillRect/>
          </a:stretch>
        </p:blipFill>
        <p:spPr bwMode="auto">
          <a:xfrm>
            <a:off x="467544" y="193204"/>
            <a:ext cx="2093771" cy="2664296"/>
          </a:xfrm>
          <a:prstGeom prst="rect">
            <a:avLst/>
          </a:prstGeom>
          <a:noFill/>
        </p:spPr>
      </p:pic>
      <p:sp>
        <p:nvSpPr>
          <p:cNvPr id="4" name="Прямоугольник 3"/>
          <p:cNvSpPr/>
          <p:nvPr/>
        </p:nvSpPr>
        <p:spPr>
          <a:xfrm>
            <a:off x="755576" y="2929508"/>
            <a:ext cx="7848872" cy="1754326"/>
          </a:xfrm>
          <a:prstGeom prst="rect">
            <a:avLst/>
          </a:prstGeom>
        </p:spPr>
        <p:txBody>
          <a:bodyPr wrap="square">
            <a:spAutoFit/>
          </a:bodyPr>
          <a:lstStyle/>
          <a:p>
            <a:pPr lvl="0" indent="450850" algn="just" eaLnBrk="0" fontAlgn="base" hangingPunct="0">
              <a:spcBef>
                <a:spcPct val="0"/>
              </a:spcBef>
              <a:spcAft>
                <a:spcPct val="0"/>
              </a:spcAft>
            </a:pPr>
            <a:r>
              <a:rPr lang="ru-RU" b="1" dirty="0" smtClean="0">
                <a:solidFill>
                  <a:srgbClr val="002060"/>
                </a:solidFill>
                <a:latin typeface="Times New Roman" pitchFamily="18" charset="0"/>
                <a:ea typeface="Calibri" pitchFamily="34" charset="0"/>
                <a:cs typeface="Times New Roman" pitchFamily="18" charset="0"/>
              </a:rPr>
              <a:t>Отечественной войны </a:t>
            </a:r>
            <a:r>
              <a:rPr lang="en-US" b="1" dirty="0" smtClean="0">
                <a:solidFill>
                  <a:srgbClr val="002060"/>
                </a:solidFill>
                <a:latin typeface="Times New Roman" pitchFamily="18" charset="0"/>
                <a:ea typeface="Calibri" pitchFamily="34" charset="0"/>
                <a:cs typeface="Times New Roman" pitchFamily="18" charset="0"/>
              </a:rPr>
              <a:t>I</a:t>
            </a:r>
            <a:r>
              <a:rPr lang="ru-RU" b="1" dirty="0" smtClean="0">
                <a:solidFill>
                  <a:srgbClr val="002060"/>
                </a:solidFill>
                <a:latin typeface="Times New Roman" pitchFamily="18" charset="0"/>
                <a:ea typeface="Calibri" pitchFamily="34" charset="0"/>
                <a:cs typeface="Times New Roman" pitchFamily="18" charset="0"/>
              </a:rPr>
              <a:t> степени,  медалью Победы над Германией в ВОВ 1941-1945гг   многочисленными  юбилейными медалями. Передо мной и сейчас лежат боевые награды  деда. В нашей семье бережно хранят с военных лет как память, как реликвию солдатскую кружку,  ложку, вилку, ножик и  бритву, которыми  пользовался мой дед все эти грозные годы. </a:t>
            </a:r>
            <a:endParaRPr lang="ru-RU"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683568" y="39316"/>
            <a:ext cx="669674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После войны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Залимхан</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Тругович</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Дажигов</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продолжил военную службу во Внутренних войсках до выхода на пенсии. После отставки вернулся в родной Терек, продолжил здесь теперь трудовую деятельность. За свой труд был награжден многочисленными грамотами, благодарностями.</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G:\75 Победе\Дажигов ЗТ\MFGN3578.JPG"/>
          <p:cNvPicPr/>
          <p:nvPr/>
        </p:nvPicPr>
        <p:blipFill>
          <a:blip r:embed="rId3" cstate="print"/>
          <a:srcRect l="8819" t="44729" r="25319" b="12837"/>
          <a:stretch>
            <a:fillRect/>
          </a:stretch>
        </p:blipFill>
        <p:spPr bwMode="auto">
          <a:xfrm>
            <a:off x="1043608" y="1993404"/>
            <a:ext cx="3914775" cy="1133475"/>
          </a:xfrm>
          <a:prstGeom prst="rect">
            <a:avLst/>
          </a:prstGeom>
          <a:noFill/>
          <a:ln w="9525">
            <a:noFill/>
            <a:miter lim="800000"/>
            <a:headEnd/>
            <a:tailEnd/>
          </a:ln>
        </p:spPr>
      </p:pic>
      <p:pic>
        <p:nvPicPr>
          <p:cNvPr id="4" name="Рисунок 3" descr="G:\75 Победе\Дажигов ЗТ\BLPC5990.JPG"/>
          <p:cNvPicPr/>
          <p:nvPr/>
        </p:nvPicPr>
        <p:blipFill>
          <a:blip r:embed="rId4" cstate="print"/>
          <a:srcRect l="26250" t="23364" r="25000" b="14019"/>
          <a:stretch>
            <a:fillRect/>
          </a:stretch>
        </p:blipFill>
        <p:spPr bwMode="auto">
          <a:xfrm>
            <a:off x="1259632" y="2929508"/>
            <a:ext cx="1114425" cy="1914525"/>
          </a:xfrm>
          <a:prstGeom prst="rect">
            <a:avLst/>
          </a:prstGeom>
          <a:noFill/>
          <a:ln w="9525">
            <a:noFill/>
            <a:miter lim="800000"/>
            <a:headEnd/>
            <a:tailEnd/>
          </a:ln>
        </p:spPr>
      </p:pic>
      <p:pic>
        <p:nvPicPr>
          <p:cNvPr id="5" name="Рисунок 4" descr="G:\75 Победе\Дажигов ЗТ\BWDR0163.JPG"/>
          <p:cNvPicPr/>
          <p:nvPr/>
        </p:nvPicPr>
        <p:blipFill>
          <a:blip r:embed="rId5" cstate="print"/>
          <a:srcRect t="26579" r="22010" b="15692"/>
          <a:stretch>
            <a:fillRect/>
          </a:stretch>
        </p:blipFill>
        <p:spPr bwMode="auto">
          <a:xfrm>
            <a:off x="7164288" y="481236"/>
            <a:ext cx="1368152" cy="1512168"/>
          </a:xfrm>
          <a:prstGeom prst="rect">
            <a:avLst/>
          </a:prstGeom>
          <a:noFill/>
          <a:ln w="9525">
            <a:noFill/>
            <a:miter lim="800000"/>
            <a:headEnd/>
            <a:tailEnd/>
          </a:ln>
        </p:spPr>
      </p:pic>
      <p:pic>
        <p:nvPicPr>
          <p:cNvPr id="6" name="Рисунок 5" descr="G:\75 Победе\Дажигов ЗТ\WBDC1151.JPG"/>
          <p:cNvPicPr/>
          <p:nvPr/>
        </p:nvPicPr>
        <p:blipFill>
          <a:blip r:embed="rId6" cstate="print"/>
          <a:srcRect l="16515" t="14530" r="24404" b="8262"/>
          <a:stretch>
            <a:fillRect/>
          </a:stretch>
        </p:blipFill>
        <p:spPr bwMode="auto">
          <a:xfrm>
            <a:off x="5004048" y="1849388"/>
            <a:ext cx="3509645" cy="2581275"/>
          </a:xfrm>
          <a:prstGeom prst="rect">
            <a:avLst/>
          </a:prstGeom>
          <a:noFill/>
          <a:ln w="9525">
            <a:noFill/>
            <a:miter lim="800000"/>
            <a:headEnd/>
            <a:tailEnd/>
          </a:ln>
        </p:spPr>
      </p:pic>
      <p:pic>
        <p:nvPicPr>
          <p:cNvPr id="7" name="Рисунок 6" descr="G:\75 Победе\Дажигов ЗТ\TXXQ2738.JPG"/>
          <p:cNvPicPr/>
          <p:nvPr/>
        </p:nvPicPr>
        <p:blipFill>
          <a:blip r:embed="rId7" cstate="print"/>
          <a:srcRect l="29022" t="26337" r="13245" b="4033"/>
          <a:stretch>
            <a:fillRect/>
          </a:stretch>
        </p:blipFill>
        <p:spPr bwMode="auto">
          <a:xfrm>
            <a:off x="3059832" y="3073524"/>
            <a:ext cx="1267368"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0-tub-ru.yandex.net/i?id=dcf362a185397f12991662a3acd187db-l&amp;n=13"/>
          <p:cNvPicPr>
            <a:picLocks noChangeAspect="1" noChangeArrowheads="1"/>
          </p:cNvPicPr>
          <p:nvPr/>
        </p:nvPicPr>
        <p:blipFill>
          <a:blip r:embed="rId2" cstate="print"/>
          <a:srcRect/>
          <a:stretch>
            <a:fillRect/>
          </a:stretch>
        </p:blipFill>
        <p:spPr bwMode="auto">
          <a:xfrm>
            <a:off x="899592" y="0"/>
            <a:ext cx="7271792" cy="54538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28865"/>
            <a:ext cx="7787208" cy="756427"/>
          </a:xfrm>
        </p:spPr>
        <p:txBody>
          <a:bodyPr>
            <a:normAutofit/>
          </a:bodyPr>
          <a:lstStyle/>
          <a:p>
            <a:pPr algn="l"/>
            <a:r>
              <a:rPr lang="ru-RU" sz="2000" b="1" u="sng" dirty="0" smtClean="0">
                <a:solidFill>
                  <a:srgbClr val="002060"/>
                </a:solidFill>
                <a:latin typeface="Times New Roman" pitchFamily="18" charset="0"/>
                <a:cs typeface="Times New Roman" pitchFamily="18" charset="0"/>
              </a:rPr>
              <a:t>Цель работы</a:t>
            </a:r>
            <a:r>
              <a:rPr lang="ru-RU" sz="2000" b="1" dirty="0" smtClean="0">
                <a:solidFill>
                  <a:srgbClr val="002060"/>
                </a:solidFill>
                <a:latin typeface="Times New Roman" pitchFamily="18" charset="0"/>
                <a:cs typeface="Times New Roman" pitchFamily="18" charset="0"/>
              </a:rPr>
              <a:t>:</a:t>
            </a:r>
            <a:endParaRPr lang="ru-RU" sz="2000" b="1" dirty="0">
              <a:solidFill>
                <a:srgbClr val="002060"/>
              </a:solidFill>
              <a:latin typeface="Times New Roman" pitchFamily="18" charset="0"/>
              <a:cs typeface="Times New Roman" pitchFamily="18" charset="0"/>
            </a:endParaRPr>
          </a:p>
        </p:txBody>
      </p:sp>
      <p:sp>
        <p:nvSpPr>
          <p:cNvPr id="3" name="Содержимое 2"/>
          <p:cNvSpPr>
            <a:spLocks noGrp="1"/>
          </p:cNvSpPr>
          <p:nvPr>
            <p:ph idx="1"/>
          </p:nvPr>
        </p:nvSpPr>
        <p:spPr>
          <a:xfrm>
            <a:off x="683568" y="769268"/>
            <a:ext cx="7931224" cy="1440160"/>
          </a:xfrm>
        </p:spPr>
        <p:txBody>
          <a:bodyPr>
            <a:normAutofit/>
          </a:bodyPr>
          <a:lstStyle/>
          <a:p>
            <a:r>
              <a:rPr lang="ru-RU" sz="2000" b="1" dirty="0" smtClean="0">
                <a:solidFill>
                  <a:srgbClr val="002060"/>
                </a:solidFill>
                <a:latin typeface="Times New Roman" pitchFamily="18" charset="0"/>
                <a:cs typeface="Times New Roman" pitchFamily="18" charset="0"/>
              </a:rPr>
              <a:t>осознание величия подвига народа в Великой Отечественной войне;</a:t>
            </a:r>
          </a:p>
          <a:p>
            <a:r>
              <a:rPr lang="ru-RU" sz="2000" b="1" dirty="0" smtClean="0">
                <a:solidFill>
                  <a:srgbClr val="002060"/>
                </a:solidFill>
                <a:latin typeface="Times New Roman" pitchFamily="18" charset="0"/>
                <a:cs typeface="Times New Roman" pitchFamily="18" charset="0"/>
              </a:rPr>
              <a:t>сохранение духовных и нравственных связей между поколениями</a:t>
            </a:r>
            <a:endParaRPr lang="ru-RU" sz="2000" b="1" dirty="0">
              <a:solidFill>
                <a:srgbClr val="002060"/>
              </a:solidFill>
              <a:latin typeface="Times New Roman" pitchFamily="18" charset="0"/>
              <a:cs typeface="Times New Roman" pitchFamily="18" charset="0"/>
            </a:endParaRPr>
          </a:p>
        </p:txBody>
      </p:sp>
      <p:sp>
        <p:nvSpPr>
          <p:cNvPr id="4" name="Прямоугольник 3"/>
          <p:cNvSpPr/>
          <p:nvPr/>
        </p:nvSpPr>
        <p:spPr>
          <a:xfrm>
            <a:off x="1043608" y="2137420"/>
            <a:ext cx="984950" cy="369332"/>
          </a:xfrm>
          <a:prstGeom prst="rect">
            <a:avLst/>
          </a:prstGeom>
        </p:spPr>
        <p:txBody>
          <a:bodyPr wrap="none">
            <a:spAutoFit/>
          </a:bodyPr>
          <a:lstStyle/>
          <a:p>
            <a:r>
              <a:rPr lang="ru-RU" b="1" u="sng" dirty="0" smtClean="0">
                <a:solidFill>
                  <a:srgbClr val="002060"/>
                </a:solidFill>
                <a:latin typeface="Times New Roman" pitchFamily="18" charset="0"/>
                <a:cs typeface="Times New Roman" pitchFamily="18" charset="0"/>
              </a:rPr>
              <a:t>Задачи:</a:t>
            </a:r>
          </a:p>
        </p:txBody>
      </p:sp>
      <p:sp>
        <p:nvSpPr>
          <p:cNvPr id="5" name="Прямоугольник 4"/>
          <p:cNvSpPr/>
          <p:nvPr/>
        </p:nvSpPr>
        <p:spPr>
          <a:xfrm>
            <a:off x="755576" y="2497460"/>
            <a:ext cx="7632848"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воспитание чувства гордости за вклад моего деда в победу в Великой  Отечественной  войне;</a:t>
            </a:r>
          </a:p>
          <a:p>
            <a:r>
              <a:rPr lang="ru-RU" b="1" dirty="0" smtClean="0">
                <a:solidFill>
                  <a:srgbClr val="002060"/>
                </a:solidFill>
                <a:latin typeface="Times New Roman" pitchFamily="18" charset="0"/>
                <a:cs typeface="Times New Roman" pitchFamily="18" charset="0"/>
              </a:rPr>
              <a:t>- активизация интереса к изучению страниц Великой Отечественной войны через призму боевого пути моего деда;</a:t>
            </a:r>
          </a:p>
          <a:p>
            <a:r>
              <a:rPr lang="ru-RU" b="1" dirty="0" smtClean="0">
                <a:solidFill>
                  <a:srgbClr val="002060"/>
                </a:solidFill>
                <a:latin typeface="Times New Roman" pitchFamily="18" charset="0"/>
                <a:cs typeface="Times New Roman" pitchFamily="18" charset="0"/>
              </a:rPr>
              <a:t>- углубление знаний о Великой Отечественной войне.</a:t>
            </a:r>
            <a:endParaRPr lang="ru-RU" b="1" dirty="0">
              <a:solidFill>
                <a:srgbClr val="00206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Дажигов ЗТ\MIWU4749.JPG"/>
          <p:cNvPicPr/>
          <p:nvPr/>
        </p:nvPicPr>
        <p:blipFill>
          <a:blip r:embed="rId2" cstate="print"/>
          <a:srcRect l="1924" t="4509" r="7804" b="33003"/>
          <a:stretch>
            <a:fillRect/>
          </a:stretch>
        </p:blipFill>
        <p:spPr bwMode="auto">
          <a:xfrm>
            <a:off x="827584" y="265212"/>
            <a:ext cx="2653829" cy="3607842"/>
          </a:xfrm>
          <a:prstGeom prst="rect">
            <a:avLst/>
          </a:prstGeom>
          <a:noFill/>
          <a:ln w="9525">
            <a:noFill/>
            <a:miter lim="800000"/>
            <a:headEnd/>
            <a:tailEnd/>
          </a:ln>
        </p:spPr>
      </p:pic>
      <p:sp>
        <p:nvSpPr>
          <p:cNvPr id="5" name="Прямоугольник 4"/>
          <p:cNvSpPr/>
          <p:nvPr/>
        </p:nvSpPr>
        <p:spPr>
          <a:xfrm>
            <a:off x="3563888" y="337220"/>
            <a:ext cx="5328592" cy="4524315"/>
          </a:xfrm>
          <a:prstGeom prst="rect">
            <a:avLst/>
          </a:prstGeom>
        </p:spPr>
        <p:txBody>
          <a:bodyPr wrap="square">
            <a:spAutoFit/>
          </a:bodyPr>
          <a:lstStyle/>
          <a:p>
            <a:r>
              <a:rPr lang="ru-RU" sz="2400" b="1" dirty="0" smtClean="0">
                <a:solidFill>
                  <a:schemeClr val="tx2">
                    <a:lumMod val="75000"/>
                  </a:schemeClr>
                </a:solidFill>
                <a:latin typeface="Times New Roman" pitchFamily="18" charset="0"/>
                <a:cs typeface="Times New Roman" pitchFamily="18" charset="0"/>
              </a:rPr>
              <a:t>       Проходят годы, сменяются поколения, но мы, потомки солдат, победивших в страшной войне,   испытываем чувство гордости за подвиг в кровавой схватке с озверелыми гитлеровцами. Не было ни одной семьи, которой не коснулась беда. В каждый дом пришло горе потерь, каждая семья испытала ужасы воины. Мою семью воина тоже не обошла стороной. </a:t>
            </a:r>
          </a:p>
          <a:p>
            <a:endParaRPr lang="ru-RU" sz="2400" b="1" dirty="0">
              <a:solidFill>
                <a:schemeClr val="tx2">
                  <a:lumMod val="75000"/>
                </a:schemeClr>
              </a:solidFill>
              <a:latin typeface="Times New Roman" pitchFamily="18" charset="0"/>
              <a:cs typeface="Times New Roman" pitchFamily="18" charset="0"/>
            </a:endParaRPr>
          </a:p>
        </p:txBody>
      </p:sp>
      <p:sp>
        <p:nvSpPr>
          <p:cNvPr id="6" name="Прямоугольник 5"/>
          <p:cNvSpPr/>
          <p:nvPr/>
        </p:nvSpPr>
        <p:spPr>
          <a:xfrm>
            <a:off x="755576" y="4297660"/>
            <a:ext cx="7920880" cy="707886"/>
          </a:xfrm>
          <a:prstGeom prst="rect">
            <a:avLst/>
          </a:prstGeom>
        </p:spPr>
        <p:txBody>
          <a:bodyPr wrap="square">
            <a:spAutoFit/>
          </a:bodyPr>
          <a:lstStyle/>
          <a:p>
            <a:r>
              <a:rPr lang="ru-RU" sz="2000" b="1" dirty="0" smtClean="0">
                <a:solidFill>
                  <a:schemeClr val="tx2">
                    <a:lumMod val="75000"/>
                  </a:schemeClr>
                </a:solidFill>
                <a:latin typeface="Times New Roman" pitchFamily="18" charset="0"/>
                <a:cs typeface="Times New Roman" pitchFamily="18" charset="0"/>
              </a:rPr>
              <a:t>В семейном альбоме хранятся фотографии прадедушки, ветерана воины  </a:t>
            </a:r>
            <a:r>
              <a:rPr lang="ru-RU" sz="2000" b="1" dirty="0" err="1" smtClean="0">
                <a:solidFill>
                  <a:schemeClr val="tx2">
                    <a:lumMod val="75000"/>
                  </a:schemeClr>
                </a:solidFill>
                <a:latin typeface="Times New Roman" pitchFamily="18" charset="0"/>
                <a:cs typeface="Times New Roman" pitchFamily="18" charset="0"/>
              </a:rPr>
              <a:t>Залимхана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Труговича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Дажигова</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p:txBody>
      </p:sp>
      <p:pic>
        <p:nvPicPr>
          <p:cNvPr id="7" name="Рисунок 6" descr="F:\Дажигов ЗТ\MIWU4749.JPG"/>
          <p:cNvPicPr/>
          <p:nvPr/>
        </p:nvPicPr>
        <p:blipFill>
          <a:blip r:embed="rId2" cstate="print"/>
          <a:srcRect l="1924" t="4509" r="7804" b="33003"/>
          <a:stretch>
            <a:fillRect/>
          </a:stretch>
        </p:blipFill>
        <p:spPr bwMode="auto">
          <a:xfrm>
            <a:off x="979984" y="417612"/>
            <a:ext cx="2653829" cy="3607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txBox="1">
            <a:spLocks/>
          </p:cNvSpPr>
          <p:nvPr/>
        </p:nvSpPr>
        <p:spPr>
          <a:xfrm>
            <a:off x="1979712" y="1849388"/>
            <a:ext cx="5760640" cy="194421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ru-RU"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4" descr="http://img0.liveinternet.ru/images/attach/c/6/91/467/91467634_0_671e0_d19bca0c_XL.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744"/>
          <a:stretch/>
        </p:blipFill>
        <p:spPr bwMode="auto">
          <a:xfrm>
            <a:off x="611560" y="0"/>
            <a:ext cx="2232248" cy="154563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847" t="6958" r="33761" b="8836"/>
          <a:stretch/>
        </p:blipFill>
        <p:spPr bwMode="auto">
          <a:xfrm>
            <a:off x="7029449" y="2676525"/>
            <a:ext cx="2114551" cy="3038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05" name="Rectangle 1"/>
          <p:cNvSpPr>
            <a:spLocks noChangeArrowheads="1"/>
          </p:cNvSpPr>
          <p:nvPr/>
        </p:nvSpPr>
        <p:spPr bwMode="auto">
          <a:xfrm>
            <a:off x="5724128" y="769268"/>
            <a:ext cx="3600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Чтоб памяти нить живую</a:t>
            </a:r>
            <a:endParaRPr kumimoji="0" lang="ru-RU" sz="800" b="1"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В поколениях не порвать,</a:t>
            </a:r>
            <a:endParaRPr kumimoji="0" lang="ru-RU" sz="800" b="1"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Мы солдата судьбу фронтовую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Будем с нашими вечно сверять...</a:t>
            </a:r>
            <a:endParaRPr lang="ru-RU" sz="800" b="1" dirty="0" smtClean="0">
              <a:solidFill>
                <a:schemeClr val="tx2">
                  <a:lumMod val="75000"/>
                </a:schemeClr>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1" i="0" u="none" strike="noStrike" cap="none" normalizeH="0" dirty="0" smtClean="0">
                <a:ln>
                  <a:noFill/>
                </a:ln>
                <a:solidFill>
                  <a:schemeClr val="tx2">
                    <a:lumMod val="75000"/>
                  </a:schemeClr>
                </a:solidFill>
                <a:effectLst/>
                <a:latin typeface="Arial" pitchFamily="34" charset="0"/>
                <a:ea typeface="Calibri" pitchFamily="34" charset="0"/>
                <a:cs typeface="Arial" pitchFamily="34" charset="0"/>
              </a:rPr>
              <a:t>                                                         </a:t>
            </a:r>
            <a:r>
              <a:rPr kumimoji="0" lang="ru-RU" sz="1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А. Николаев.</a:t>
            </a:r>
            <a:endParaRPr kumimoji="0" lang="ru-RU" sz="800" b="1" i="0" u="none" strike="noStrike" cap="none" normalizeH="0" baseline="0" dirty="0" smtClean="0">
              <a:ln>
                <a:noFill/>
              </a:ln>
              <a:solidFill>
                <a:schemeClr val="tx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21506" name="Rectangle 2"/>
          <p:cNvSpPr>
            <a:spLocks noChangeArrowheads="1"/>
          </p:cNvSpPr>
          <p:nvPr/>
        </p:nvSpPr>
        <p:spPr bwMode="auto">
          <a:xfrm>
            <a:off x="755576" y="2065412"/>
            <a:ext cx="792088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          </a:t>
            </a:r>
            <a:r>
              <a:rPr kumimoji="0" lang="ru-RU" sz="2000" b="1"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rPr>
              <a:t>Война... Сколько написано книг о  ней, сколько сложено песен, но и  спустя около семидесяти пяти лет после окончания войны память взывает не забывать те суровые дни, которые выпали на долю нашего народа, не забывать тот великий подвиг, который совершил советский солдат  во имя спасения человечества от фашизма. Мы не вправе предать забвению  те страшные дни для нашего отечества, потому что они связывают поколения людей, выросших после войны, заставляют гордиться подвигом своих дедов и прадедов. </a:t>
            </a:r>
            <a:endParaRPr kumimoji="0" lang="ru-RU" sz="2000" b="1"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xmlns="" val="388892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83568" y="486753"/>
            <a:ext cx="770485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Залимхан</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Тругович</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Дажигов</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родился в 1908 году в Тереке в простой крестьянской семье. До войны он не успел создать свою семью, но воевать его провожали всем городом. </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19459" name="Picture 3" descr="https://pbs.twimg.com/media/ClgEwbcXIAApC7o.jpg:large"/>
          <p:cNvPicPr>
            <a:picLocks noChangeAspect="1" noChangeArrowheads="1"/>
          </p:cNvPicPr>
          <p:nvPr/>
        </p:nvPicPr>
        <p:blipFill>
          <a:blip r:embed="rId2" cstate="print"/>
          <a:srcRect t="28571"/>
          <a:stretch>
            <a:fillRect/>
          </a:stretch>
        </p:blipFill>
        <p:spPr bwMode="auto">
          <a:xfrm>
            <a:off x="1115616" y="1849388"/>
            <a:ext cx="6840760" cy="354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3433564"/>
            <a:ext cx="831641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Гвардии рядовой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Залимхан</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Тругович</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Дажигов</a:t>
            </a: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проходил военную службу  в 18-м  отдельном гвардейском  дивизионе  противовоздушной обороны. В начале войны были созданы подразделения противовоздушной обороны для прикрытия от ударов с воздуха  </a:t>
            </a: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вражеской авиации. В одном из этих подразделении служил мой прадед.</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18435" name="Picture 3" descr="https://topwar.ru/uploads/posts/2014-01/1390312876_oblozhka.jpg"/>
          <p:cNvPicPr>
            <a:picLocks noChangeAspect="1" noChangeArrowheads="1"/>
          </p:cNvPicPr>
          <p:nvPr/>
        </p:nvPicPr>
        <p:blipFill>
          <a:blip r:embed="rId2" cstate="print"/>
          <a:srcRect/>
          <a:stretch>
            <a:fillRect/>
          </a:stretch>
        </p:blipFill>
        <p:spPr bwMode="auto">
          <a:xfrm>
            <a:off x="2051720" y="265212"/>
            <a:ext cx="4896544" cy="32592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93204"/>
            <a:ext cx="6264696" cy="1477328"/>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     От родных терских земель он дошел до Берлина.       Дедушка рассказывал о военных испытаниях, выпавших на его долю: «Мы стояли под городом Мозырь в Белоруссии, который немцы превратили в крепость. Чтобы взять город командование решило</a:t>
            </a:r>
            <a:endParaRPr lang="ru-RU" b="1" dirty="0">
              <a:solidFill>
                <a:srgbClr val="002060"/>
              </a:solidFill>
              <a:latin typeface="Times New Roman" pitchFamily="18" charset="0"/>
              <a:cs typeface="Times New Roman" pitchFamily="18" charset="0"/>
            </a:endParaRPr>
          </a:p>
        </p:txBody>
      </p:sp>
      <p:pic>
        <p:nvPicPr>
          <p:cNvPr id="3" name="Рисунок 2" descr="G:\75 Победе\Дажигов ЗТ\MFGN3578.JPG"/>
          <p:cNvPicPr/>
          <p:nvPr/>
        </p:nvPicPr>
        <p:blipFill>
          <a:blip r:embed="rId2" cstate="print"/>
          <a:srcRect l="8819" t="44729" r="67304" b="18518"/>
          <a:stretch>
            <a:fillRect/>
          </a:stretch>
        </p:blipFill>
        <p:spPr bwMode="auto">
          <a:xfrm>
            <a:off x="827584" y="193204"/>
            <a:ext cx="1419225" cy="1228725"/>
          </a:xfrm>
          <a:prstGeom prst="rect">
            <a:avLst/>
          </a:prstGeom>
          <a:noFill/>
          <a:ln w="9525">
            <a:noFill/>
            <a:miter lim="800000"/>
            <a:headEnd/>
            <a:tailEnd/>
          </a:ln>
        </p:spPr>
      </p:pic>
      <p:sp>
        <p:nvSpPr>
          <p:cNvPr id="4" name="Прямоугольник 3"/>
          <p:cNvSpPr/>
          <p:nvPr/>
        </p:nvSpPr>
        <p:spPr>
          <a:xfrm>
            <a:off x="755576" y="1561356"/>
            <a:ext cx="8064896" cy="3508653"/>
          </a:xfrm>
          <a:prstGeom prst="rect">
            <a:avLst/>
          </a:prstGeom>
        </p:spPr>
        <p:txBody>
          <a:bodyPr wrap="square">
            <a:spAutoFit/>
          </a:bodyPr>
          <a:lstStyle/>
          <a:p>
            <a:r>
              <a:rPr lang="ru-RU" b="1" dirty="0" smtClean="0">
                <a:solidFill>
                  <a:srgbClr val="002060"/>
                </a:solidFill>
                <a:latin typeface="Times New Roman" pitchFamily="18" charset="0"/>
                <a:cs typeface="Times New Roman" pitchFamily="18" charset="0"/>
              </a:rPr>
              <a:t>обойти его с запада, где  была непроходимая лесная  топь. Пять суток шли бои без остановок. Воздух был холодный, на земле лежала болотная хлябь, лошади застревали в трясине. Бойцы рубили деревья, кустарники, под ноги лошадям бросали шинели,  вещевые мешки. Сами не ели, голодали – всю еду отдавали лошадям. Весь груз и пулемёты солдаты несли на себе. После мучительных боев город был освобожден от врагов. За взятие города  Мозырь мой дед был награжден орденом «Красная Звезда».</a:t>
            </a:r>
            <a:r>
              <a:rPr lang="ru-RU" b="1" dirty="0" smtClean="0">
                <a:solidFill>
                  <a:srgbClr val="002060"/>
                </a:solidFill>
                <a:latin typeface="Times New Roman" pitchFamily="18" charset="0"/>
                <a:ea typeface="Calibri" pitchFamily="34" charset="0"/>
                <a:cs typeface="Times New Roman" pitchFamily="18" charset="0"/>
              </a:rPr>
              <a:t> </a:t>
            </a:r>
          </a:p>
          <a:p>
            <a:r>
              <a:rPr lang="ru-RU" b="1" dirty="0" smtClean="0">
                <a:solidFill>
                  <a:srgbClr val="002060"/>
                </a:solidFill>
                <a:latin typeface="Times New Roman" pitchFamily="18" charset="0"/>
                <a:ea typeface="Calibri" pitchFamily="34" charset="0"/>
                <a:cs typeface="Times New Roman" pitchFamily="18" charset="0"/>
              </a:rPr>
              <a:t>      Впереди была деревня  Прудки в </a:t>
            </a:r>
            <a:r>
              <a:rPr lang="ru-RU" b="1" dirty="0" smtClean="0">
                <a:solidFill>
                  <a:srgbClr val="002060"/>
                </a:solidFill>
                <a:latin typeface="Arial" pitchFamily="34" charset="0"/>
                <a:ea typeface="Calibri" pitchFamily="34" charset="0"/>
                <a:cs typeface="Arial" pitchFamily="34" charset="0"/>
              </a:rPr>
              <a:t> </a:t>
            </a:r>
            <a:r>
              <a:rPr lang="ru-RU" b="1" dirty="0" smtClean="0">
                <a:solidFill>
                  <a:srgbClr val="002060"/>
                </a:solidFill>
                <a:latin typeface="Times New Roman" pitchFamily="18" charset="0"/>
                <a:ea typeface="Calibri" pitchFamily="34" charset="0"/>
                <a:cs typeface="Times New Roman" pitchFamily="18" charset="0"/>
              </a:rPr>
              <a:t>Смоленской области, где  был расположен  штаб немецкой армии, с большим количеством солдат. Задача была взять деревню. Добровольцев-разведчиков выбирал генерал Григорий Петрович Коблов. В их число был включен и кабардинец </a:t>
            </a:r>
            <a:r>
              <a:rPr lang="ru-RU" b="1" dirty="0" err="1" smtClean="0">
                <a:solidFill>
                  <a:srgbClr val="002060"/>
                </a:solidFill>
                <a:latin typeface="Times New Roman" pitchFamily="18" charset="0"/>
                <a:ea typeface="Calibri" pitchFamily="34" charset="0"/>
                <a:cs typeface="Times New Roman" pitchFamily="18" charset="0"/>
              </a:rPr>
              <a:t>Залимхан</a:t>
            </a:r>
            <a:r>
              <a:rPr lang="ru-RU" b="1" dirty="0" smtClean="0">
                <a:solidFill>
                  <a:srgbClr val="002060"/>
                </a:solidFill>
                <a:latin typeface="Times New Roman" pitchFamily="18" charset="0"/>
                <a:ea typeface="Calibri" pitchFamily="34" charset="0"/>
                <a:cs typeface="Times New Roman" pitchFamily="18" charset="0"/>
              </a:rPr>
              <a:t>  </a:t>
            </a:r>
            <a:r>
              <a:rPr lang="ru-RU" b="1" dirty="0" err="1" smtClean="0">
                <a:solidFill>
                  <a:srgbClr val="002060"/>
                </a:solidFill>
                <a:latin typeface="Times New Roman" pitchFamily="18" charset="0"/>
                <a:ea typeface="Calibri" pitchFamily="34" charset="0"/>
                <a:cs typeface="Times New Roman" pitchFamily="18" charset="0"/>
              </a:rPr>
              <a:t>Дажигов</a:t>
            </a:r>
            <a:r>
              <a:rPr lang="ru-RU" b="1" dirty="0" smtClean="0">
                <a:solidFill>
                  <a:srgbClr val="002060"/>
                </a:solidFill>
                <a:latin typeface="Times New Roman" pitchFamily="18" charset="0"/>
                <a:ea typeface="Calibri" pitchFamily="34" charset="0"/>
                <a:cs typeface="Times New Roman" pitchFamily="18" charset="0"/>
              </a:rPr>
              <a:t>. </a:t>
            </a:r>
            <a:endParaRPr lang="ru-RU" b="1"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755576" y="337220"/>
            <a:ext cx="777686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fontAlgn="base">
              <a:spcBef>
                <a:spcPct val="0"/>
              </a:spcBef>
              <a:spcAft>
                <a:spcPct val="0"/>
              </a:spcAft>
            </a:pPr>
            <a:r>
              <a:rPr kumimoji="0" lang="ru-RU"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В ходе разведки  сняли часовых, перерезали все линии связи. После   конница  ворвалась в деревню. Немцы не ожидали такого натиска. Гитлеровцы обезумели от страха, метались по улицам, падали под ударами клинков, большинство сдавались. Редко одной дивизии выпадали такие трофеи. Их гвардия захватила тогда 2500 пленных, 2 тысячи лошадей, 500 автомашин, 30 складов,  где хранились огромные запасы пропитания. </a:t>
            </a:r>
          </a:p>
          <a:p>
            <a:pPr lvl="0" indent="449263" fontAlgn="base">
              <a:spcBef>
                <a:spcPct val="0"/>
              </a:spcBef>
              <a:spcAft>
                <a:spcPct val="0"/>
              </a:spcAft>
            </a:pPr>
            <a:r>
              <a:rPr lang="ru-RU" sz="2000" b="1" dirty="0" smtClean="0">
                <a:solidFill>
                  <a:srgbClr val="002060"/>
                </a:solidFill>
                <a:latin typeface="Times New Roman" pitchFamily="18" charset="0"/>
                <a:ea typeface="Calibri" pitchFamily="34" charset="0"/>
                <a:cs typeface="Times New Roman" pitchFamily="18" charset="0"/>
              </a:rPr>
              <a:t>В  документах  Центрального архива Министерства обороны Российской Федерации хранится и личное дело моего деда. Мое внимание привлекли несколько выдержек, в которых описывается  подвиг, совершенный</a:t>
            </a:r>
            <a:r>
              <a:rPr lang="ru-RU" sz="2000" b="1" dirty="0" smtClean="0">
                <a:solidFill>
                  <a:srgbClr val="002060"/>
                </a:solidFill>
                <a:latin typeface="Times New Roman" pitchFamily="18" charset="0"/>
                <a:ea typeface="Times New Roman" pitchFamily="18" charset="0"/>
                <a:cs typeface="Times New Roman" pitchFamily="18" charset="0"/>
              </a:rPr>
              <a:t>  </a:t>
            </a:r>
            <a:r>
              <a:rPr lang="ru-RU" sz="2000" b="1" dirty="0" err="1" smtClean="0">
                <a:solidFill>
                  <a:srgbClr val="002060"/>
                </a:solidFill>
                <a:latin typeface="Times New Roman" pitchFamily="18" charset="0"/>
                <a:ea typeface="Times New Roman" pitchFamily="18" charset="0"/>
                <a:cs typeface="Times New Roman" pitchFamily="18" charset="0"/>
              </a:rPr>
              <a:t>Залимханом</a:t>
            </a:r>
            <a:r>
              <a:rPr lang="ru-RU" sz="2000" b="1" dirty="0" smtClean="0">
                <a:solidFill>
                  <a:srgbClr val="002060"/>
                </a:solidFill>
                <a:latin typeface="Times New Roman" pitchFamily="18" charset="0"/>
                <a:ea typeface="Times New Roman" pitchFamily="18" charset="0"/>
                <a:cs typeface="Times New Roman" pitchFamily="18" charset="0"/>
              </a:rPr>
              <a:t>  </a:t>
            </a:r>
            <a:r>
              <a:rPr lang="ru-RU" sz="2000" b="1" dirty="0" err="1" smtClean="0">
                <a:solidFill>
                  <a:srgbClr val="002060"/>
                </a:solidFill>
                <a:latin typeface="Times New Roman" pitchFamily="18" charset="0"/>
                <a:ea typeface="Times New Roman" pitchFamily="18" charset="0"/>
                <a:cs typeface="Times New Roman" pitchFamily="18" charset="0"/>
              </a:rPr>
              <a:t>Труговичем</a:t>
            </a:r>
            <a:r>
              <a:rPr lang="ru-RU" sz="2000" b="1" dirty="0" smtClean="0">
                <a:solidFill>
                  <a:srgbClr val="002060"/>
                </a:solidFill>
                <a:latin typeface="Times New Roman" pitchFamily="18" charset="0"/>
                <a:ea typeface="Times New Roman" pitchFamily="18" charset="0"/>
                <a:cs typeface="Times New Roman" pitchFamily="18" charset="0"/>
              </a:rPr>
              <a:t>. Первая запись говорит о том, что 17 февраля 1945 года в боях за город </a:t>
            </a:r>
            <a:r>
              <a:rPr lang="ru-RU" sz="2000" b="1" dirty="0" err="1" smtClean="0">
                <a:solidFill>
                  <a:srgbClr val="002060"/>
                </a:solidFill>
                <a:latin typeface="Times New Roman" pitchFamily="18" charset="0"/>
                <a:ea typeface="Times New Roman" pitchFamily="18" charset="0"/>
                <a:cs typeface="Times New Roman" pitchFamily="18" charset="0"/>
              </a:rPr>
              <a:t>Делитц</a:t>
            </a:r>
            <a:r>
              <a:rPr lang="ru-RU" sz="2000" b="1" dirty="0" smtClean="0">
                <a:solidFill>
                  <a:srgbClr val="002060"/>
                </a:solidFill>
                <a:latin typeface="Times New Roman" pitchFamily="18" charset="0"/>
                <a:ea typeface="Times New Roman" pitchFamily="18" charset="0"/>
                <a:cs typeface="Times New Roman" pitchFamily="18" charset="0"/>
              </a:rPr>
              <a:t> на подступах к Берлину товарищ </a:t>
            </a:r>
            <a:r>
              <a:rPr lang="ru-RU" sz="2000" b="1" dirty="0" err="1" smtClean="0">
                <a:solidFill>
                  <a:srgbClr val="002060"/>
                </a:solidFill>
                <a:latin typeface="Times New Roman" pitchFamily="18" charset="0"/>
                <a:ea typeface="Times New Roman" pitchFamily="18" charset="0"/>
                <a:cs typeface="Times New Roman" pitchFamily="18" charset="0"/>
              </a:rPr>
              <a:t>Дажигов</a:t>
            </a:r>
            <a:r>
              <a:rPr lang="ru-RU" sz="2000" b="1" dirty="0" smtClean="0">
                <a:solidFill>
                  <a:srgbClr val="002060"/>
                </a:solidFill>
                <a:latin typeface="Times New Roman" pitchFamily="18" charset="0"/>
                <a:ea typeface="Times New Roman" pitchFamily="18" charset="0"/>
                <a:cs typeface="Times New Roman" pitchFamily="18" charset="0"/>
              </a:rPr>
              <a:t>, </a:t>
            </a:r>
            <a:endParaRPr kumimoji="0" lang="ru-RU" sz="20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755576" y="0"/>
            <a:ext cx="79928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помогая расчету пулемета ЯШК, во время отражения контратакующего противника своевременно доставлял боеприпасы к пулеметам, из своего личного оружия убил пять немецких солдат. </a:t>
            </a:r>
          </a:p>
          <a:p>
            <a:pPr lvl="0" fontAlgn="base">
              <a:spcBef>
                <a:spcPct val="0"/>
              </a:spcBef>
              <a:spcAft>
                <a:spcPct val="0"/>
              </a:spcAft>
            </a:pPr>
            <a:r>
              <a:rPr lang="ru-RU" sz="2000" b="1" dirty="0" smtClean="0">
                <a:solidFill>
                  <a:srgbClr val="002060"/>
                </a:solidFill>
                <a:latin typeface="Times New Roman" pitchFamily="18" charset="0"/>
                <a:ea typeface="Calibri" pitchFamily="34" charset="0"/>
                <a:cs typeface="Times New Roman" pitchFamily="18" charset="0"/>
              </a:rPr>
              <a:t>     Из следующей записи мы узнаем, что 18 февраля 1945 года противник пошел в наступление на боевые порядки, находящиеся на окраине города </a:t>
            </a:r>
            <a:r>
              <a:rPr lang="ru-RU" sz="2000" b="1" dirty="0" err="1" smtClean="0">
                <a:solidFill>
                  <a:srgbClr val="002060"/>
                </a:solidFill>
                <a:latin typeface="Times New Roman" pitchFamily="18" charset="0"/>
                <a:ea typeface="Calibri" pitchFamily="34" charset="0"/>
                <a:cs typeface="Times New Roman" pitchFamily="18" charset="0"/>
              </a:rPr>
              <a:t>Дилитц</a:t>
            </a:r>
            <a:r>
              <a:rPr lang="ru-RU" sz="2000" b="1" dirty="0" smtClean="0">
                <a:solidFill>
                  <a:srgbClr val="002060"/>
                </a:solidFill>
                <a:latin typeface="Times New Roman" pitchFamily="18" charset="0"/>
                <a:ea typeface="Calibri" pitchFamily="34" charset="0"/>
                <a:cs typeface="Times New Roman" pitchFamily="18" charset="0"/>
              </a:rPr>
              <a:t>. При отражении контратаки  З. </a:t>
            </a:r>
            <a:r>
              <a:rPr lang="ru-RU" sz="2000" b="1" dirty="0" err="1" smtClean="0">
                <a:solidFill>
                  <a:srgbClr val="002060"/>
                </a:solidFill>
                <a:latin typeface="Times New Roman" pitchFamily="18" charset="0"/>
                <a:ea typeface="Calibri" pitchFamily="34" charset="0"/>
                <a:cs typeface="Times New Roman" pitchFamily="18" charset="0"/>
              </a:rPr>
              <a:t>Дажигов</a:t>
            </a:r>
            <a:r>
              <a:rPr lang="ru-RU" sz="2000" b="1" dirty="0" smtClean="0">
                <a:solidFill>
                  <a:srgbClr val="002060"/>
                </a:solidFill>
                <a:latin typeface="Times New Roman" pitchFamily="18" charset="0"/>
                <a:ea typeface="Calibri" pitchFamily="34" charset="0"/>
                <a:cs typeface="Times New Roman" pitchFamily="18" charset="0"/>
              </a:rPr>
              <a:t> уничтожил шесть немецких солдат и офицеров. Достоин правительственной награды ордена </a:t>
            </a:r>
            <a:r>
              <a:rPr lang="ru-RU" sz="2000" b="1" dirty="0" smtClean="0">
                <a:solidFill>
                  <a:srgbClr val="002060"/>
                </a:solidFill>
                <a:ea typeface="Calibri" pitchFamily="34" charset="0"/>
                <a:cs typeface="Times New Roman" pitchFamily="18" charset="0"/>
              </a:rPr>
              <a:t>«</a:t>
            </a:r>
            <a:r>
              <a:rPr lang="ru-RU" sz="2000" b="1" dirty="0" smtClean="0">
                <a:solidFill>
                  <a:srgbClr val="002060"/>
                </a:solidFill>
                <a:latin typeface="Times New Roman" pitchFamily="18" charset="0"/>
                <a:ea typeface="Calibri" pitchFamily="34" charset="0"/>
                <a:cs typeface="Times New Roman" pitchFamily="18" charset="0"/>
              </a:rPr>
              <a:t>Красная Звезда</a:t>
            </a:r>
            <a:r>
              <a:rPr lang="ru-RU" sz="2000" b="1" dirty="0" smtClean="0">
                <a:solidFill>
                  <a:srgbClr val="002060"/>
                </a:solidFill>
                <a:ea typeface="Calibri" pitchFamily="34" charset="0"/>
                <a:cs typeface="Times New Roman" pitchFamily="18" charset="0"/>
              </a:rPr>
              <a:t>»</a:t>
            </a:r>
            <a:r>
              <a:rPr lang="ru-RU" sz="2000" b="1" dirty="0" smtClean="0">
                <a:solidFill>
                  <a:srgbClr val="002060"/>
                </a:solidFill>
                <a:latin typeface="Times New Roman" pitchFamily="18" charset="0"/>
                <a:ea typeface="Calibri" pitchFamily="34" charset="0"/>
                <a:cs typeface="Times New Roman" pitchFamily="18" charset="0"/>
              </a:rPr>
              <a:t>.</a:t>
            </a:r>
            <a:endParaRPr kumimoji="0" lang="ru-RU" sz="2000" b="1"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 name="Рисунок 2" descr="Орден Красной Звезды Залимхана  Дажигова"/>
          <p:cNvPicPr/>
          <p:nvPr/>
        </p:nvPicPr>
        <p:blipFill>
          <a:blip r:embed="rId2" cstate="print"/>
          <a:srcRect/>
          <a:stretch>
            <a:fillRect/>
          </a:stretch>
        </p:blipFill>
        <p:spPr bwMode="auto">
          <a:xfrm>
            <a:off x="1691680" y="2929508"/>
            <a:ext cx="5976664"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9 мая шабл">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 мая шабл</Template>
  <TotalTime>988</TotalTime>
  <Words>918</Words>
  <Application>Microsoft Office PowerPoint</Application>
  <PresentationFormat>Экран (16:10)</PresentationFormat>
  <Paragraphs>37</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9 мая шабл</vt:lpstr>
      <vt:lpstr>Слайд 1</vt:lpstr>
      <vt:lpstr>Цель работы:</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Матюшкина</dc:creator>
  <cp:lastModifiedBy>Фатима</cp:lastModifiedBy>
  <cp:revision>251</cp:revision>
  <dcterms:created xsi:type="dcterms:W3CDTF">2017-12-13T16:08:09Z</dcterms:created>
  <dcterms:modified xsi:type="dcterms:W3CDTF">2020-03-24T11:21:49Z</dcterms:modified>
</cp:coreProperties>
</file>